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[생성형 AI (LLM)]
말귀 밝은 만능 조수입니다. 시키는 일은 뭐든 해 보지만 내 작품과 내 사정은 전혀 모릅니다. 일을 시킬 때 내 작품 이야기를 알려주는 것이 전부입니다.
한 걸음 더:
생성형 AI(LLM, 대규모 언어 모델)는 방대한 글을 학습해 다음에 올 말을 확률로 만들어냅니다. 그럴듯한 거짓(환각)도 자신 있게 말하므로 작품 정보·날짜·가격은 반드시 내 눈으로 확인합니다. 외우는 법: "아는 척은 잘하지만 내 작품은 모른다."
[프롬프트 = 주문서 (RTCFE 5슬롯)]
"작품 소개글 써줘"로는 남의 얘기가 나옵니다. 프롬프트는 주문서 — 역할·목표·맥락·형식·예외를 적을수록 내 작품 이야기가 됩니다.
한 걸음 더:
전문가의 주문서는 5개 슬롯으로 짭니다(RTCFE).
① R 역할 — "너는 OO 전문가다"
② T 목표 — "OO 1개를 만든다"
③ C 맥락·정보 — 작가·작품·대상·소식: AI가 모르는 내 사정
④ F 형식 — "5~7문장, 해시태그 10개"
⑤ E 예시·예외 — "이런 느낌으로", "없는 사실 지어내지 마"
외우는 법: "알티씨에프이 — 역·목·맥·형·예." 4단계의 기본·전문 프롬프트가 모두 이 다섯 슬롯으로 짜여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[다시 시키기 (반복 개선)]
"더 짧게", "덜 과장되게", "내 말투로"처럼 이어서 고쳐 달라고 하면 됩니다. 다시 시켜도 돈이 들지 않습니다.
한 걸음 더:
전문 용어로 반복 개선(Iteration)입니다. 같은 대화창에서 이어 말하면 앞 내용을 기억한 채 고칩니다. 전문가도 2~3번 주고받으며 다듬습니다. 외우는 법: "한 번에 끝내는 사람은 없다."
["왜?"라고 묻기 (탑다운 학습)]
결과를 그대로 받지 마세요. "왜 이렇게 썼어?", "다른 방법은?"이라고 되묻는 순간 AI는 선생님이 됩니다.
한 걸음 더:
문제에서 출발해 대화로 파고들며 필요한 지식을 거꾸로 채우는 탑다운 학습법의 핵심입니다. 오늘 수업 전체가 이 순서(문제 정의 → 필요한 지식만 → 실습 → 검증)로 짜여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[조심할 것 3가지 (환각·개인정보·저작권)]
첫째, AI는 그럴듯한 거짓말을 합니다 — 사실 확인 필수. 둘째, 주민번호·계좌 같은 개인정보 입력 금지. 셋째, 남의 작품·사진을 AI에 넣어 흉내 내지 않습니다.
한 걸음 더:
AI의 거짓 생성을 환각이라 부릅니다. 전시 날짜·가격·재료·수상 이력 같은 숫자와 사실은 반드시 확인합니다. 다른 작가의 작품·스타일 이름을 프롬프트에 넣어 "그처럼 그려줘"라고 하면 저작권·표절 문제가 생길 수 있습니다. 내 작품 사진, 내 언어로 시작하세요.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[보는 사람 한 명 (타깃·페르소나)]
모두에게 쓰면 아무에게도 안 읽힙니다. 내 작품을 처음 볼 한 사람을 떠올리고 그 사람에게 말 걸듯 씁니다.
한 걸음 더:
마케팅 용어로 타깃, 더 구체화하면 페르소나(가상의 대표 관람객·구매자 1명)입니다. "집을 꾸미기 시작한 30대 1인 가구, 인스타에서 인테리어 계정을 팔로우함"처럼 정하면 AI가 말투·소재를 그 사람에게 맞춥니다. 외우는 법: "한 사람에게 쓴 글이 모두에게 닿는다."
[작품 한 줄 (핵심 문장)]
작품 소개는 한 문장에서 시작합니다. 무엇을 · 어떤 재료로 · 왜 — 이 셋이 든 한 줄이 모든 글의 뼈대입니다.
한 걸음 더:
예: "한지 위에 먹과 아크릴을 겹쳐, 숨 쉬는 순간을 그린 회화 연작". 이 한 줄을 프롬프트의 {맥락}에 넣으면 AI가 부풀리지 않고 그 안에서 씁니다. 외우는 법: "무엇을 · 무엇으로 · 왜."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[나만의 강점 (USP)]
옆 작가가 따라 못 하는 것 하나 — "손으로 마감한 옻칠", "실제 집사 경험" 같은 나만의 강점이 글의 중심이 됩니다.
한 걸음 더:
USP(고유 판매 강점)가 없으면 가격과 유행만 남습니다. 재료·과정·이야기·경험 중 하나를 고르세요. 관람객이 남긴 말("이건 처음 봐요")에서 찾는 것이 가장 빠릅니다.
[소개글의 뼈대 (후킹 → 작품 → 행동 유도)]
첫 문장에서 눈길 → 작품·소식 → 마지막에 할 일 한마디. 이 3단 뼈대만 지키면 어떤 글도 기본은 합니다.
한 걸음 더:
광고 카피의 고전 공식 AIDA(주목·흥미·욕구·행동)의 축약형입니다. 첫 문장은 질문형("이 트레이, 어디서 봤을까요?")이 가장 쉽고, 마지막은 딱 한 가지 행동만 시킵니다(전시 오기, 링크 누르기, 문의하기). 외우는 법: "눈길 · 작품 · 한마디."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[인스타그램의 문법]
인스타는 사진 + 짧은 글 + 해시태그. 해시태그는 내가 아니라 보는 사람이 검색할 말로 답니다(#원목트레이 #신혼집인테리어).
한 걸음 더:
저장·공유가 많은 글이 더 노출됩니다. 작품 사진은 자연광·정면·단순한 배경이 기본이고, 릴스(짧은 영상)는 새 관람객 도달에 가장 유리합니다.
[유튜브·숏폼의 문법]
첫 3초에 결정됩니다. 만드는 과정과 완성 순간이 예술 콘텐츠에서 가장 잘 통하는 장면입니다.
한 걸음 더:
15~30초 안에 장면 3~4개, 자막은 핵심어만, 마지막에 할 일 한마디. AI에게 "장면·자막·내레이션을 표로 만들어줘"라고 하면 촬영 계획표가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[블로그·포트폴리오에서 찾아지려면]
사람들은 "재료 + 작품 종류"로 검색합니다. 제목에 그 검색어를 넣고, 본문에 과정과 연락 방법을 명확히 씁니다.
한 걸음 더:
작가 소개 → 작품 → 과정 → 연락처 순서가 기본입니다. 사진은 3장 이상, 가격·문의 방법은 숨기지 않습니다. 포트폴리오는 "누가 봐도 5분 안에 무엇을 하는 사람인지" 알게 만드는 것이 목표입니다.
[전시·판매 현장의 글]
현장에서는 200자 카드 한 장이 작품 옆에서 말합니다. 작품 설명 카드와 구매·문의 안내가 한 세트입니다.
한 걸음 더:
작품 설명 카드는 제목·재료·크기·연도·한 줄 설명. 전시 서문은 3문단(왜 이 주제, 무엇을 담았나, 어떻게 봐 주길 바라나). AI에게 "관람객이 읽기 쉬운 200자로"라고 길이를 못 박으세요.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[도구는 다섯, 원리는 하나]
챗GPT·제미나이·클로드·Genspark·Perplexity — 이름은 달라도 주문서(RTCFE)는 같습니다. 오늘 만든 프롬프트는 어느 도구에 붙여도 통합니다.
한 걸음 더:
주로 하는 일로 고르면 됩니다. 챗GPT·제미나이·클로드는 글·문서·이미지 등 전반, Perplexity는 출처를 붙여 답하는 검색, Genspark는 검색과 문서·슬라이드 초안을 한 번에 다루는 에이전트형 도구입니다. 무료 요금제가 있는 도구로 시작하고, 유료 전용 기능은 화면에서 유료 표시로 알려 드립니다. 기준 시점 2026-09 — 요금과 기능은 바뀌므로 각 도구의 공식 요금 페이지에서 확인하세요.
[텍스트 → 이미지 → 영상 → 슬라이드 (산출물 계보)]
한 번 정리한 작품 한 줄이 소개글 → 이미지 프롬프트 → 영상 대본 → 발표 슬라이드로 이어집니다. 다시 쓰는 게 아니라 바꿔 쓰는 것입니다.
한 걸음 더:
오늘 실습 순서가 이 계보입니다. 실습 1에서 소개글, 실습 2에서 같은 정보로 이미지 프롬프트와 슬라이드 개요를 만듭니다. 파트 3의 사업계획서도 이 재료를 그대로 씁니다. 외우는 법: "한 줄이 네 가지가 된다."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전체 프롬프트: https://snb-k-bridge.netlify.app/courses/art-startup/prompts#p1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역질문 프롬프트: https://snb-k-bridge.netlify.app/courses/art-startup/prompts#p1-interview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실습 2 프롬프트: https://snb-k-bridge.netlify.app/courses/art-startup/prompts#p1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G_MASTER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66344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7882128" y="384048"/>
            <a:ext cx="3986784" cy="3986784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8992210" y="1137514"/>
            <a:ext cx="1766621" cy="1303934"/>
          </a:xfrm>
          <a:prstGeom prst="roundRect">
            <a:avLst>
              <a:gd name="adj" fmla="val 8415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370771" y="1516075"/>
            <a:ext cx="336499" cy="336499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10043770" y="1516075"/>
            <a:ext cx="336499" cy="336499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581083" y="2062886"/>
            <a:ext cx="588874" cy="12618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Shape 7"/>
          <p:cNvSpPr/>
          <p:nvPr/>
        </p:nvSpPr>
        <p:spPr>
          <a:xfrm>
            <a:off x="9833458" y="716890"/>
            <a:ext cx="84125" cy="42062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0" name="Shape 8"/>
          <p:cNvSpPr/>
          <p:nvPr/>
        </p:nvSpPr>
        <p:spPr>
          <a:xfrm>
            <a:off x="9665208" y="422453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Shape 9"/>
          <p:cNvSpPr/>
          <p:nvPr/>
        </p:nvSpPr>
        <p:spPr>
          <a:xfrm>
            <a:off x="9160459" y="2567635"/>
            <a:ext cx="1430122" cy="841248"/>
          </a:xfrm>
          <a:prstGeom prst="roundRect">
            <a:avLst>
              <a:gd name="adj" fmla="val 10870"/>
            </a:avLst>
          </a:prstGeom>
          <a:solidFill>
            <a:srgbClr val="5B93C6"/>
          </a:solidFill>
          <a:ln/>
        </p:spPr>
      </p:sp>
      <p:sp>
        <p:nvSpPr>
          <p:cNvPr id="12" name="Shape 10"/>
          <p:cNvSpPr/>
          <p:nvPr/>
        </p:nvSpPr>
        <p:spPr>
          <a:xfrm>
            <a:off x="8781898" y="2693822"/>
            <a:ext cx="294437" cy="1261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0674706" y="2693822"/>
            <a:ext cx="294437" cy="1261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187184" y="2761488"/>
            <a:ext cx="1700784" cy="170078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5" name="Shape 13"/>
          <p:cNvSpPr/>
          <p:nvPr/>
        </p:nvSpPr>
        <p:spPr>
          <a:xfrm>
            <a:off x="7589520" y="3145902"/>
            <a:ext cx="770656" cy="591434"/>
          </a:xfrm>
          <a:prstGeom prst="roundRect">
            <a:avLst>
              <a:gd name="adj" fmla="val 24737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 rot="10800000">
            <a:off x="7768742" y="3701491"/>
            <a:ext cx="215067" cy="232989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732898" y="3163824"/>
            <a:ext cx="483900" cy="555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4300" dirty="0"/>
          </a:p>
        </p:txBody>
      </p:sp>
      <p:sp>
        <p:nvSpPr>
          <p:cNvPr id="18" name="Shape 16"/>
          <p:cNvSpPr/>
          <p:nvPr/>
        </p:nvSpPr>
        <p:spPr>
          <a:xfrm>
            <a:off x="8216798" y="3773180"/>
            <a:ext cx="376367" cy="304678"/>
          </a:xfrm>
          <a:prstGeom prst="roundRect">
            <a:avLst>
              <a:gd name="adj" fmla="val 30012"/>
            </a:avLst>
          </a:prstGeom>
          <a:solidFill>
            <a:srgbClr val="FFD9B8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64008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K-컬처 AI 예술창업 성장트랙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777240" y="1298448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 AI
</a:t>
            </a:r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기본 활용</a:t>
            </a:r>
            <a:endParaRPr lang="en-US" sz="6000" dirty="0"/>
          </a:p>
        </p:txBody>
      </p:sp>
      <p:sp>
        <p:nvSpPr>
          <p:cNvPr id="21" name="Shape 19"/>
          <p:cNvSpPr/>
          <p:nvPr/>
        </p:nvSpPr>
        <p:spPr>
          <a:xfrm>
            <a:off x="777240" y="3529584"/>
            <a:ext cx="146304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71246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3시간 · 한성대 예술대학 정규교과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548640" y="4956048"/>
            <a:ext cx="11091672" cy="45720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51389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indent="0" marL="0">
              <a:buNone/>
            </a:pPr>
            <a:r>
              <a:rPr lang="en-US" sz="20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548640" y="5650992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 · 건양사이버대학교 겸임교수 · 기술창업학박사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6035040"/>
            <a:ext cx="1569110" cy="438912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6035040"/>
            <a:ext cx="156911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 AI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254910" y="6035040"/>
            <a:ext cx="2205533" cy="43891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9" name="Text 27"/>
          <p:cNvSpPr/>
          <p:nvPr/>
        </p:nvSpPr>
        <p:spPr>
          <a:xfrm>
            <a:off x="2254910" y="6035040"/>
            <a:ext cx="2205533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 주문서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597603" y="6035040"/>
            <a:ext cx="1766621" cy="438912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1" name="Text 29"/>
          <p:cNvSpPr/>
          <p:nvPr/>
        </p:nvSpPr>
        <p:spPr>
          <a:xfrm>
            <a:off x="4597603" y="6035040"/>
            <a:ext cx="176662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소개글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64592"/>
            <a:ext cx="3968496" cy="6528816"/>
          </a:xfrm>
          <a:prstGeom prst="roundRect">
            <a:avLst>
              <a:gd name="adj" fmla="val 2304"/>
            </a:avLst>
          </a:prstGeom>
          <a:solidFill>
            <a:srgbClr val="002D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365760"/>
            <a:ext cx="2743200" cy="3218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320" y="3840480"/>
            <a:ext cx="3785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algn="ctr" indent="0" marL="0">
              <a:buNone/>
            </a:pPr>
            <a:r>
              <a:rPr lang="en-US" sz="20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274320" y="4407408"/>
            <a:ext cx="37856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</a:t>
            </a:r>
            <a:endParaRPr lang="en-US" sz="17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건양사이버대학교 겸임교수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274320" y="5138928"/>
            <a:ext cx="3785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· 디지털 · 마케팅 교육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50976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8" name="Shape 5"/>
          <p:cNvSpPr/>
          <p:nvPr/>
        </p:nvSpPr>
        <p:spPr>
          <a:xfrm>
            <a:off x="1151822" y="5796462"/>
            <a:ext cx="311540" cy="229946"/>
          </a:xfrm>
          <a:prstGeom prst="roundRect">
            <a:avLst>
              <a:gd name="adj" fmla="val 47719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1218581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0" name="Shape 7"/>
          <p:cNvSpPr/>
          <p:nvPr/>
        </p:nvSpPr>
        <p:spPr>
          <a:xfrm>
            <a:off x="1337262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1" name="Shape 8"/>
          <p:cNvSpPr/>
          <p:nvPr/>
        </p:nvSpPr>
        <p:spPr>
          <a:xfrm>
            <a:off x="1255669" y="5959650"/>
            <a:ext cx="103847" cy="2225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Shape 9"/>
          <p:cNvSpPr/>
          <p:nvPr/>
        </p:nvSpPr>
        <p:spPr>
          <a:xfrm>
            <a:off x="1300174" y="5722286"/>
            <a:ext cx="14835" cy="741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0504" y="5670363"/>
            <a:ext cx="74176" cy="74176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Shape 11"/>
          <p:cNvSpPr/>
          <p:nvPr/>
        </p:nvSpPr>
        <p:spPr>
          <a:xfrm>
            <a:off x="1181493" y="6048661"/>
            <a:ext cx="252199" cy="148352"/>
          </a:xfrm>
          <a:prstGeom prst="roundRect">
            <a:avLst>
              <a:gd name="adj" fmla="val 61637"/>
            </a:avLst>
          </a:prstGeom>
          <a:solidFill>
            <a:srgbClr val="5B93C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14734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1448527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810512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18" name="Shape 15"/>
          <p:cNvSpPr/>
          <p:nvPr/>
        </p:nvSpPr>
        <p:spPr>
          <a:xfrm>
            <a:off x="1981688" y="5796462"/>
            <a:ext cx="318957" cy="244781"/>
          </a:xfrm>
          <a:prstGeom prst="roundRect">
            <a:avLst>
              <a:gd name="adj" fmla="val 59769"/>
            </a:avLst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 rot="10800000">
            <a:off x="2055864" y="6026408"/>
            <a:ext cx="89011" cy="96429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2041029" y="5803880"/>
            <a:ext cx="200276" cy="229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2241304" y="6056079"/>
            <a:ext cx="155770" cy="126099"/>
          </a:xfrm>
          <a:prstGeom prst="roundRect">
            <a:avLst>
              <a:gd name="adj" fmla="val 72514"/>
            </a:avLst>
          </a:prstGeom>
          <a:solidFill>
            <a:srgbClr val="E8640A"/>
          </a:solidFill>
          <a:ln/>
        </p:spPr>
      </p:sp>
      <p:sp>
        <p:nvSpPr>
          <p:cNvPr id="22" name="Shape 19"/>
          <p:cNvSpPr/>
          <p:nvPr/>
        </p:nvSpPr>
        <p:spPr>
          <a:xfrm>
            <a:off x="2670048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23" name="Shape 20"/>
          <p:cNvSpPr/>
          <p:nvPr/>
        </p:nvSpPr>
        <p:spPr>
          <a:xfrm>
            <a:off x="2982158" y="5803880"/>
            <a:ext cx="89011" cy="2892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2982158" y="5774209"/>
            <a:ext cx="89011" cy="370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5" name="Shape 22"/>
          <p:cNvSpPr/>
          <p:nvPr/>
        </p:nvSpPr>
        <p:spPr>
          <a:xfrm rot="10800000">
            <a:off x="2982158" y="6093167"/>
            <a:ext cx="89011" cy="96429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26" name="Shape 23"/>
          <p:cNvSpPr/>
          <p:nvPr/>
        </p:nvSpPr>
        <p:spPr>
          <a:xfrm>
            <a:off x="2900565" y="6219266"/>
            <a:ext cx="252199" cy="22253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27" name="Text 24"/>
          <p:cNvSpPr/>
          <p:nvPr/>
        </p:nvSpPr>
        <p:spPr>
          <a:xfrm>
            <a:off x="274320" y="6400800"/>
            <a:ext cx="3785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3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010-2777-5004 · aceyun88@gmail.com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572000" y="384048"/>
            <a:ext cx="100584" cy="731520"/>
          </a:xfrm>
          <a:prstGeom prst="roundRect">
            <a:avLst>
              <a:gd name="adj" fmla="val 45455"/>
            </a:avLst>
          </a:prstGeom>
          <a:solidFill>
            <a:srgbClr val="E8640A"/>
          </a:solidFill>
          <a:ln/>
        </p:spPr>
      </p:sp>
      <p:sp>
        <p:nvSpPr>
          <p:cNvPr id="29" name="Text 26"/>
          <p:cNvSpPr/>
          <p:nvPr/>
        </p:nvSpPr>
        <p:spPr>
          <a:xfrm>
            <a:off x="4828032" y="310896"/>
            <a:ext cx="68122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강사 소개</a:t>
            </a:r>
            <a:endParaRPr lang="en-US" sz="4200" dirty="0"/>
          </a:p>
        </p:txBody>
      </p:sp>
      <p:sp>
        <p:nvSpPr>
          <p:cNvPr id="30" name="Shape 27"/>
          <p:cNvSpPr/>
          <p:nvPr/>
        </p:nvSpPr>
        <p:spPr>
          <a:xfrm>
            <a:off x="4572000" y="1389888"/>
            <a:ext cx="7068312" cy="713232"/>
          </a:xfrm>
          <a:prstGeom prst="rect">
            <a:avLst/>
          </a:prstGeom>
          <a:solidFill>
            <a:srgbClr val="E9EEF7"/>
          </a:solidFill>
          <a:ln/>
        </p:spPr>
      </p:sp>
      <p:sp>
        <p:nvSpPr>
          <p:cNvPr id="31" name="Text 28"/>
          <p:cNvSpPr/>
          <p:nvPr/>
        </p:nvSpPr>
        <p:spPr>
          <a:xfrm>
            <a:off x="4791456" y="1389888"/>
            <a:ext cx="6675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AI를 이해에서 실행으로, 개인과 조직의 성장으로 연결하는 AX전환 교육 전문가</a:t>
            </a:r>
            <a:endParaRPr lang="en-US" sz="1700" dirty="0"/>
          </a:p>
        </p:txBody>
      </p:sp>
      <p:sp>
        <p:nvSpPr>
          <p:cNvPr id="32" name="Shape 29"/>
          <p:cNvSpPr/>
          <p:nvPr/>
        </p:nvSpPr>
        <p:spPr>
          <a:xfrm>
            <a:off x="4572000" y="221284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09744" y="2496312"/>
            <a:ext cx="512064" cy="512064"/>
          </a:xfrm>
          <a:prstGeom prst="ellipse">
            <a:avLst/>
          </a:prstGeom>
          <a:solidFill>
            <a:srgbClr val="E9EEF7"/>
          </a:solidFill>
          <a:ln/>
        </p:spPr>
      </p:sp>
      <p:sp>
        <p:nvSpPr>
          <p:cNvPr id="34" name="Shape 31"/>
          <p:cNvSpPr/>
          <p:nvPr/>
        </p:nvSpPr>
        <p:spPr>
          <a:xfrm>
            <a:off x="4953941" y="2613882"/>
            <a:ext cx="223670" cy="165089"/>
          </a:xfrm>
          <a:prstGeom prst="roundRect">
            <a:avLst>
              <a:gd name="adj" fmla="val 66466"/>
            </a:avLst>
          </a:prstGeom>
          <a:solidFill>
            <a:srgbClr val="002D5A"/>
          </a:solidFill>
          <a:ln/>
        </p:spPr>
      </p:sp>
      <p:sp>
        <p:nvSpPr>
          <p:cNvPr id="35" name="Shape 32"/>
          <p:cNvSpPr/>
          <p:nvPr/>
        </p:nvSpPr>
        <p:spPr>
          <a:xfrm>
            <a:off x="5001870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Shape 33"/>
          <p:cNvSpPr/>
          <p:nvPr/>
        </p:nvSpPr>
        <p:spPr>
          <a:xfrm>
            <a:off x="5087078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7" name="Shape 34"/>
          <p:cNvSpPr/>
          <p:nvPr/>
        </p:nvSpPr>
        <p:spPr>
          <a:xfrm>
            <a:off x="5028498" y="2731042"/>
            <a:ext cx="74557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8" name="Shape 35"/>
          <p:cNvSpPr/>
          <p:nvPr/>
        </p:nvSpPr>
        <p:spPr>
          <a:xfrm>
            <a:off x="5060451" y="2560627"/>
            <a:ext cx="10651" cy="53255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9" name="Shape 36"/>
          <p:cNvSpPr/>
          <p:nvPr/>
        </p:nvSpPr>
        <p:spPr>
          <a:xfrm>
            <a:off x="5039149" y="2523349"/>
            <a:ext cx="53255" cy="53255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40" name="Shape 37"/>
          <p:cNvSpPr/>
          <p:nvPr/>
        </p:nvSpPr>
        <p:spPr>
          <a:xfrm>
            <a:off x="4975243" y="2794948"/>
            <a:ext cx="181066" cy="106509"/>
          </a:xfrm>
          <a:prstGeom prst="roundRect">
            <a:avLst>
              <a:gd name="adj" fmla="val 85852"/>
            </a:avLst>
          </a:prstGeom>
          <a:solidFill>
            <a:srgbClr val="8A94A0"/>
          </a:solidFill>
          <a:ln/>
        </p:spPr>
      </p:sp>
      <p:sp>
        <p:nvSpPr>
          <p:cNvPr id="41" name="Shape 38"/>
          <p:cNvSpPr/>
          <p:nvPr/>
        </p:nvSpPr>
        <p:spPr>
          <a:xfrm>
            <a:off x="4927314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2" name="Shape 39"/>
          <p:cNvSpPr/>
          <p:nvPr/>
        </p:nvSpPr>
        <p:spPr>
          <a:xfrm>
            <a:off x="5166960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3" name="Text 40"/>
          <p:cNvSpPr/>
          <p:nvPr/>
        </p:nvSpPr>
        <p:spPr>
          <a:xfrm>
            <a:off x="5431536" y="221284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약력</a:t>
            </a:r>
            <a:endParaRPr lang="en-US" sz="2200" dirty="0"/>
          </a:p>
        </p:txBody>
      </p:sp>
      <p:sp>
        <p:nvSpPr>
          <p:cNvPr id="44" name="Shape 41"/>
          <p:cNvSpPr/>
          <p:nvPr/>
        </p:nvSpPr>
        <p:spPr>
          <a:xfrm>
            <a:off x="7040880" y="241401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260336" y="221284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동국대 기술창업학 박사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 겸임교수·KT 16년</a:t>
            </a:r>
            <a:endParaRPr lang="en-US" sz="1800" dirty="0"/>
          </a:p>
        </p:txBody>
      </p:sp>
      <p:sp>
        <p:nvSpPr>
          <p:cNvPr id="46" name="Shape 43"/>
          <p:cNvSpPr/>
          <p:nvPr/>
        </p:nvSpPr>
        <p:spPr>
          <a:xfrm>
            <a:off x="4572000" y="340156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4"/>
          <p:cNvSpPr/>
          <p:nvPr/>
        </p:nvSpPr>
        <p:spPr>
          <a:xfrm>
            <a:off x="4809744" y="368503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48" name="Shape 45"/>
          <p:cNvSpPr/>
          <p:nvPr/>
        </p:nvSpPr>
        <p:spPr>
          <a:xfrm>
            <a:off x="4964592" y="3797276"/>
            <a:ext cx="202368" cy="271599"/>
          </a:xfrm>
          <a:prstGeom prst="roundRect">
            <a:avLst>
              <a:gd name="adj" fmla="val 45185"/>
            </a:avLst>
          </a:prstGeom>
          <a:solidFill>
            <a:srgbClr val="002D5A"/>
          </a:solidFill>
          <a:ln/>
        </p:spPr>
      </p:sp>
      <p:sp>
        <p:nvSpPr>
          <p:cNvPr id="49" name="Shape 46"/>
          <p:cNvSpPr/>
          <p:nvPr/>
        </p:nvSpPr>
        <p:spPr>
          <a:xfrm>
            <a:off x="5023172" y="3765324"/>
            <a:ext cx="85207" cy="47929"/>
          </a:xfrm>
          <a:prstGeom prst="roundRect">
            <a:avLst>
              <a:gd name="adj" fmla="val 114469"/>
            </a:avLst>
          </a:prstGeom>
          <a:solidFill>
            <a:srgbClr val="017A84"/>
          </a:solidFill>
          <a:ln/>
        </p:spPr>
      </p:sp>
      <p:sp>
        <p:nvSpPr>
          <p:cNvPr id="50" name="Shape 47"/>
          <p:cNvSpPr/>
          <p:nvPr/>
        </p:nvSpPr>
        <p:spPr>
          <a:xfrm>
            <a:off x="5001870" y="3866507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8"/>
          <p:cNvSpPr/>
          <p:nvPr/>
        </p:nvSpPr>
        <p:spPr>
          <a:xfrm>
            <a:off x="5119031" y="3855857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2" name="Shape 49"/>
          <p:cNvSpPr/>
          <p:nvPr/>
        </p:nvSpPr>
        <p:spPr>
          <a:xfrm>
            <a:off x="5001870" y="3930413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Shape 50"/>
          <p:cNvSpPr/>
          <p:nvPr/>
        </p:nvSpPr>
        <p:spPr>
          <a:xfrm>
            <a:off x="5119031" y="3919762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4" name="Shape 51"/>
          <p:cNvSpPr/>
          <p:nvPr/>
        </p:nvSpPr>
        <p:spPr>
          <a:xfrm>
            <a:off x="5001870" y="3994319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2"/>
          <p:cNvSpPr/>
          <p:nvPr/>
        </p:nvSpPr>
        <p:spPr>
          <a:xfrm>
            <a:off x="5119031" y="3983668"/>
            <a:ext cx="34616" cy="3461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56" name="Text 53"/>
          <p:cNvSpPr/>
          <p:nvPr/>
        </p:nvSpPr>
        <p:spPr>
          <a:xfrm>
            <a:off x="5431536" y="340156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출강</a:t>
            </a:r>
            <a:endParaRPr lang="en-US" sz="2200" dirty="0"/>
          </a:p>
        </p:txBody>
      </p:sp>
      <p:sp>
        <p:nvSpPr>
          <p:cNvPr id="57" name="Shape 54"/>
          <p:cNvSpPr/>
          <p:nvPr/>
        </p:nvSpPr>
        <p:spPr>
          <a:xfrm>
            <a:off x="7040880" y="360273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7260336" y="340156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공공기관 · 지자체 · 교육청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기업·공기업 · 대학 · 소상공인</a:t>
            </a:r>
            <a:endParaRPr lang="en-US" sz="1800" dirty="0"/>
          </a:p>
        </p:txBody>
      </p:sp>
      <p:sp>
        <p:nvSpPr>
          <p:cNvPr id="59" name="Shape 56"/>
          <p:cNvSpPr/>
          <p:nvPr/>
        </p:nvSpPr>
        <p:spPr>
          <a:xfrm>
            <a:off x="4572000" y="459028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0" name="Shape 57"/>
          <p:cNvSpPr/>
          <p:nvPr/>
        </p:nvSpPr>
        <p:spPr>
          <a:xfrm>
            <a:off x="4809744" y="487375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61" name="Shape 58"/>
          <p:cNvSpPr/>
          <p:nvPr/>
        </p:nvSpPr>
        <p:spPr>
          <a:xfrm>
            <a:off x="5033823" y="4996647"/>
            <a:ext cx="63906" cy="207693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62" name="Shape 59"/>
          <p:cNvSpPr/>
          <p:nvPr/>
        </p:nvSpPr>
        <p:spPr>
          <a:xfrm>
            <a:off x="5033823" y="4975345"/>
            <a:ext cx="63906" cy="2662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63" name="Shape 60"/>
          <p:cNvSpPr/>
          <p:nvPr/>
        </p:nvSpPr>
        <p:spPr>
          <a:xfrm rot="10800000">
            <a:off x="5033823" y="5204341"/>
            <a:ext cx="63906" cy="6923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64" name="Shape 61"/>
          <p:cNvSpPr/>
          <p:nvPr/>
        </p:nvSpPr>
        <p:spPr>
          <a:xfrm>
            <a:off x="4975243" y="5294873"/>
            <a:ext cx="181066" cy="15976"/>
          </a:xfrm>
          <a:prstGeom prst="rect">
            <a:avLst/>
          </a:prstGeom>
          <a:solidFill>
            <a:srgbClr val="8A94A0"/>
          </a:solidFill>
          <a:ln/>
        </p:spPr>
      </p:sp>
      <p:sp>
        <p:nvSpPr>
          <p:cNvPr id="65" name="Text 62"/>
          <p:cNvSpPr/>
          <p:nvPr/>
        </p:nvSpPr>
        <p:spPr>
          <a:xfrm>
            <a:off x="5431536" y="459028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 저서</a:t>
            </a:r>
            <a:endParaRPr lang="en-US" sz="2200" dirty="0"/>
          </a:p>
        </p:txBody>
      </p:sp>
      <p:sp>
        <p:nvSpPr>
          <p:cNvPr id="66" name="Shape 63"/>
          <p:cNvSpPr/>
          <p:nvPr/>
        </p:nvSpPr>
        <p:spPr>
          <a:xfrm>
            <a:off x="7040880" y="479145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7260336" y="459028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「생성형AI 활용 바이블」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「이것이 코파일럿이다」 외 다수</a:t>
            </a:r>
            <a:endParaRPr lang="en-US" sz="1800" dirty="0"/>
          </a:p>
        </p:txBody>
      </p:sp>
      <p:sp>
        <p:nvSpPr>
          <p:cNvPr id="68" name="Shape 65"/>
          <p:cNvSpPr/>
          <p:nvPr/>
        </p:nvSpPr>
        <p:spPr>
          <a:xfrm>
            <a:off x="4572000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69" name="Text 66"/>
          <p:cNvSpPr/>
          <p:nvPr/>
        </p:nvSpPr>
        <p:spPr>
          <a:xfrm>
            <a:off x="4572000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생성형AI</a:t>
            </a:r>
            <a:endParaRPr lang="en-US" sz="1800" dirty="0"/>
          </a:p>
        </p:txBody>
      </p:sp>
      <p:sp>
        <p:nvSpPr>
          <p:cNvPr id="70" name="Shape 67"/>
          <p:cNvSpPr/>
          <p:nvPr/>
        </p:nvSpPr>
        <p:spPr>
          <a:xfrm>
            <a:off x="6364224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1" name="Text 68"/>
          <p:cNvSpPr/>
          <p:nvPr/>
        </p:nvSpPr>
        <p:spPr>
          <a:xfrm>
            <a:off x="6364224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endParaRPr lang="en-US" sz="1800" dirty="0"/>
          </a:p>
        </p:txBody>
      </p:sp>
      <p:sp>
        <p:nvSpPr>
          <p:cNvPr id="72" name="Shape 69"/>
          <p:cNvSpPr/>
          <p:nvPr/>
        </p:nvSpPr>
        <p:spPr>
          <a:xfrm>
            <a:off x="8156448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73" name="Text 70"/>
          <p:cNvSpPr/>
          <p:nvPr/>
        </p:nvSpPr>
        <p:spPr>
          <a:xfrm>
            <a:off x="8156448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SNS 마케팅</a:t>
            </a:r>
            <a:endParaRPr lang="en-US" sz="1800" dirty="0"/>
          </a:p>
        </p:txBody>
      </p:sp>
      <p:sp>
        <p:nvSpPr>
          <p:cNvPr id="74" name="Shape 71"/>
          <p:cNvSpPr/>
          <p:nvPr/>
        </p:nvSpPr>
        <p:spPr>
          <a:xfrm>
            <a:off x="9948672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5" name="Text 72"/>
          <p:cNvSpPr/>
          <p:nvPr/>
        </p:nvSpPr>
        <p:spPr>
          <a:xfrm>
            <a:off x="9948672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소상공인</a:t>
            </a:r>
            <a:endParaRPr lang="en-US" sz="1800" dirty="0"/>
          </a:p>
        </p:txBody>
      </p:sp>
      <p:sp>
        <p:nvSpPr>
          <p:cNvPr id="76" name="Text 73"/>
          <p:cNvSpPr/>
          <p:nvPr/>
        </p:nvSpPr>
        <p:spPr>
          <a:xfrm>
            <a:off x="4572000" y="658368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소셜앤비즈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 차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365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54480"/>
            <a:ext cx="91440" cy="65836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>
            <a:off x="859536" y="167335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8" name="Text 6"/>
          <p:cNvSpPr/>
          <p:nvPr/>
        </p:nvSpPr>
        <p:spPr>
          <a:xfrm>
            <a:off x="859536" y="16733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63040" y="155448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11512" y="15544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25분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322576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2322576"/>
            <a:ext cx="91440" cy="65836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3" name="Shape 11"/>
          <p:cNvSpPr/>
          <p:nvPr/>
        </p:nvSpPr>
        <p:spPr>
          <a:xfrm>
            <a:off x="859536" y="2441448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59536" y="2441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63040" y="2322576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811512" y="232257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35분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3090672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3090672"/>
            <a:ext cx="91440" cy="658368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9" name="Shape 17"/>
          <p:cNvSpPr/>
          <p:nvPr/>
        </p:nvSpPr>
        <p:spPr>
          <a:xfrm>
            <a:off x="859536" y="3209544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59536" y="3209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63040" y="3090672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811512" y="3090672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50분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3858768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3858768"/>
            <a:ext cx="91440" cy="658368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5" name="Shape 23"/>
          <p:cNvSpPr/>
          <p:nvPr/>
        </p:nvSpPr>
        <p:spPr>
          <a:xfrm>
            <a:off x="859536" y="3977640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" y="3977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463040" y="3858768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811512" y="3858768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40분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48640" y="4626864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30" name="Shape 28"/>
          <p:cNvSpPr/>
          <p:nvPr/>
        </p:nvSpPr>
        <p:spPr>
          <a:xfrm>
            <a:off x="548640" y="4626864"/>
            <a:ext cx="91440" cy="65836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1" name="Shape 29"/>
          <p:cNvSpPr/>
          <p:nvPr/>
        </p:nvSpPr>
        <p:spPr>
          <a:xfrm>
            <a:off x="859536" y="4745736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2" name="Text 30"/>
          <p:cNvSpPr/>
          <p:nvPr/>
        </p:nvSpPr>
        <p:spPr>
          <a:xfrm>
            <a:off x="859536" y="4745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463040" y="4626864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811512" y="4626864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548640" y="5394960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5394960"/>
            <a:ext cx="91440" cy="658368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37" name="Shape 35"/>
          <p:cNvSpPr/>
          <p:nvPr/>
        </p:nvSpPr>
        <p:spPr>
          <a:xfrm>
            <a:off x="859536" y="551383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8" name="Text 36"/>
          <p:cNvSpPr/>
          <p:nvPr/>
        </p:nvSpPr>
        <p:spPr>
          <a:xfrm>
            <a:off x="859536" y="55138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1463040" y="539496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811512" y="53949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12580" y="2408530"/>
            <a:ext cx="1612087" cy="1237183"/>
          </a:xfrm>
          <a:prstGeom prst="roundRect">
            <a:avLst>
              <a:gd name="adj" fmla="val 11826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10800000">
            <a:off x="9587484" y="3570732"/>
            <a:ext cx="449885" cy="487375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512503" y="2446020"/>
            <a:ext cx="1012241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9000" dirty="0"/>
          </a:p>
        </p:txBody>
      </p:sp>
      <p:sp>
        <p:nvSpPr>
          <p:cNvPr id="8" name="Shape 6"/>
          <p:cNvSpPr/>
          <p:nvPr/>
        </p:nvSpPr>
        <p:spPr>
          <a:xfrm>
            <a:off x="10524744" y="3720694"/>
            <a:ext cx="787298" cy="637337"/>
          </a:xfrm>
          <a:prstGeom prst="roundRect">
            <a:avLst>
              <a:gd name="adj" fmla="val 14347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작품을 콘텐츠·제품·브랜드·서비스 중 무엇으로 확장하고 싶은가, 걸림돌, AI 경험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부터 시작함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 사용법이 아니라 내 작품의 문제에서 출발 — 무엇을 · 누구에게 · 어디에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작품·아이디어를 무엇으로 확장하고 싶으세요?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어디에 보여줄 건가요?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가장 바라는 결과는?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가장 어려운 점은?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도구, 같은 시간 — 출발점이 결과를 가름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"내 작품 소개글 써줘" — 정보가 없어 AI가 지어냄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누구에게 · 어디에 보여줄지가 없음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 고칠 기준이 없어 그대로 씀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정의가 있는 요청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목표(To-Be)와 걸림돌(As-Is)이 한 문장에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곳과 규격이 정해져 있음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먼저 묻게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하고 답을 모아 시킴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문장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화면이 진단 답으로 초안을 만들어 줌 — 최종 확정은 내가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문장 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{목표}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원하지만 {걸림돌} 때문에 막힌다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이번 시간에 작품 소개글을(를) 만든다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1에 손으로 한 번 더 적음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확정할 때 확인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목표와 걸림돌이 둘 다 있는가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 것이 하나로 정해졌는가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곳이 있는가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512503" y="2521001"/>
            <a:ext cx="1274674" cy="1724558"/>
          </a:xfrm>
          <a:prstGeom prst="roundRect">
            <a:avLst>
              <a:gd name="adj" fmla="val 573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774936" y="2895905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9774936" y="3345790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774936" y="3795674"/>
            <a:ext cx="449885" cy="112471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 AI(LLM) · 프롬프트=주문서(RTCFE) · 도구 지도(다섯 도구가 주로 하는 일, 무료/유료) · 다시 시키기 …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AI와 대화 기본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AI와 대화 기본 5개 · 1/3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 AI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LLM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말귀 밝은 만능 조수입니다. 시키는 일은 뭐든 해 보지만 내 작품과 내 사정은 전혀 모릅니다. 일을 시킬 때 내 작품 이야기를 알려주는 것이 전부입니다.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생성형 AI(LLM, 대규모 언어 모델)는 방대한 글을 학습해 다음에 올 말을 확률로 만들어냅니다.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 = 주문서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RTCFE 5슬롯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"작품 소개글 써줘"로는 남의 얘기가 나옵니다. 프롬프트는 주문서 — 역할·목표·맥락·형식·예외를 적을수록 내 작품 이야기가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전문가의 주문서는 5개 슬롯으로 짭니다(RTCFE).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AI와 대화 기본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AI와 대화 기본 5개 · 2/3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다시 시키기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반복 개선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"더 짧게", "덜 과장되게", "내 말투로"처럼 이어서 고쳐 달라고 하면 됩니다. 다시 시켜도 돈이 들지 않습니다.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전문 용어로 반복 개선(Iteration)입니다.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"왜?"라고 묻기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탑다운 학습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 그대로 받지 마세요. "왜 이렇게 썼어?", "다른 방법은?"이라고 되묻는 순간 AI는 선생님이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문제에서 출발해 대화로 파고들며 필요한 지식을 거꾸로 채우는 탑다운 학습법의 핵심입니다.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AI와 대화 기본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AI와 대화 기본 5개 · 3/3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조심할 것 3가지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환각·개인정보·저작권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첫째, AI는 그럴듯한 거짓말을 합니다 — 사실 확인 필수. 둘째, 주민번호·계좌 같은 개인정보 입력 금지. 셋째, 남의 작품·사진을 AI에 넣어 흉내 내지 않습니다.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AI의 거짓 생성을 환각이라 부릅니다.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작품을 말로 옮기기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작품을 말로 옮기기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보는 사람 한 명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타깃·페르소나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모두에게 쓰면 아무에게도 안 읽힙니다. 내 작품을 처음 볼 한 사람을 떠올리고 그 사람에게 말 걸듯 씁니다.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마케팅 용어로 타깃, 더 구체화하면 페르소나(가상의 대표 관람객·구매자 1명)입니다.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한 줄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핵심 문장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소개는 한 문장에서 시작합니다. 무엇을 · 어떤 재료로 · 왜 — 이 셋이 든 한 줄이 모든 글의 뼈대입니다.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예: "한지 위에 먹과 아크릴을 겹쳐, 숨 쉬는 순간을 그린 회화 연작".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작품을 말로 옮기기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작품을 말로 옮기기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나만의 강점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USP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옆 작가가 따라 못 하는 것 하나 — "손으로 마감한 옻칠", "실제 집사 경험" 같은 나만의 강점이 글의 중심이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USP(고유 판매 강점)가 없으면 가격과 유행만 남습니다.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소개글의 뼈대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후킹 → 작품 → 행동 유도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문장에서 눈길 → 작품·소식 → 마지막에 할 일 한마디. 이 3단 뼈대만 지키면 어떤 글도 기본은 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광고 카피의 고전 공식 AIDA(주목·흥미·욕구·행동)의 축약형입니다.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채널별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채널별 핵심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인스타그램의 문법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인스타는 사진 + 짧은 글 + 해시태그. 해시태그는 내가 아니라 보는 사람이 검색할 말로 답니다(#원목트레이 #신혼집인테리어).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저장·공유가 많은 글이 더 노출됩니다.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유튜브·숏폼의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3초에 결정됩니다. 만드는 과정과 완성 순간이 예술 콘텐츠에서 가장 잘 통하는 장면입니다.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15~30초 안에 장면 3~4개, 자막은 핵심어만, 마지막에 할 일 한마디.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채널별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채널별 핵심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블로그·포트폴리오에서…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블로그·포트폴리오에서 찾아지려면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사람들은 "재료 + 작품 종류"로 검색합니다. 제목에 그 검색어를 넣고, 본문에 과정과 연락 방법을 명확히 씁니다.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작가 소개 → 작품 → 과정 → 연락처 순서가 기본입니다.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전시·판매 현장의 글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현장에서는 200자 카드 한 장이 작품 옆에서 말합니다. 작품 설명 카드와 구매·문의 안내가 한 세트입니다.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작품 설명 카드는 제목·재료·크기·연도·한 줄 설명.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 지도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15개 중 도구 지도 2개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도구는 다섯, 원리는 하나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12" name="Shape 10"/>
          <p:cNvSpPr/>
          <p:nvPr/>
        </p:nvSpPr>
        <p:spPr>
          <a:xfrm>
            <a:off x="5454484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527519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77307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Shape 13"/>
          <p:cNvSpPr/>
          <p:nvPr/>
        </p:nvSpPr>
        <p:spPr>
          <a:xfrm>
            <a:off x="5504695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37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Shape 15"/>
          <p:cNvSpPr/>
          <p:nvPr/>
        </p:nvSpPr>
        <p:spPr>
          <a:xfrm>
            <a:off x="5431660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18" name="Shape 16"/>
          <p:cNvSpPr/>
          <p:nvPr/>
        </p:nvSpPr>
        <p:spPr>
          <a:xfrm>
            <a:off x="5390578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9" name="Shape 17"/>
          <p:cNvSpPr/>
          <p:nvPr/>
        </p:nvSpPr>
        <p:spPr>
          <a:xfrm>
            <a:off x="5595989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0" name="Text 18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챗GPT·제미나이·클로드·Genspark·Perplexity — 이름은 달라도 주문서(RTCFE)는 같습니다. 오늘 만든 프롬프트는 어느 도구에 붙여도 통합니다.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주로 하는 일로 고르면 됩니다.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텍스트→이미지→영상→슬라이드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11142118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26" name="Shape 24"/>
          <p:cNvSpPr/>
          <p:nvPr/>
        </p:nvSpPr>
        <p:spPr>
          <a:xfrm>
            <a:off x="11183200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256235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11206023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9" name="Shape 27"/>
          <p:cNvSpPr/>
          <p:nvPr/>
        </p:nvSpPr>
        <p:spPr>
          <a:xfrm>
            <a:off x="11233411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0" name="Shape 28"/>
          <p:cNvSpPr/>
          <p:nvPr/>
        </p:nvSpPr>
        <p:spPr>
          <a:xfrm>
            <a:off x="11215153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1" name="Shape 29"/>
          <p:cNvSpPr/>
          <p:nvPr/>
        </p:nvSpPr>
        <p:spPr>
          <a:xfrm>
            <a:off x="11160376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32" name="Shape 30"/>
          <p:cNvSpPr/>
          <p:nvPr/>
        </p:nvSpPr>
        <p:spPr>
          <a:xfrm>
            <a:off x="11119294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3" name="Shape 31"/>
          <p:cNvSpPr/>
          <p:nvPr/>
        </p:nvSpPr>
        <p:spPr>
          <a:xfrm>
            <a:off x="11324705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4" name="Text 3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산출물 계보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번 정리한 작품 한 줄이 소개글 → 이미지 프롬프트 → 영상 대본 → 발표 슬라이드로 이어집니다. 다시 쓰는 게 아니라 바꿔 쓰는 것입니다.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오늘 실습 순서가 이 계보입니다.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확장 지식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더 가면 좋은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필수의 세부가 아니라 그 너머 · 필요할 때 워크북에서 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 사진 첨부해 묻기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말로 입력하기(음성)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 안 받기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말투 지정하기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새 대화 vs 이어가기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AI끼리 비교하기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작가노트와 작가 소개의 차이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포트폴리오 한 장의 구성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이야기가 기억된다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277356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가격 말하기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반복 노출 효과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계절·행사 달력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환각(그럴듯한 거짓)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저작권과 스타일 흉내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초상권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사용 밝히기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개인정보 넣지 않기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책임은 나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924898" y="2446020"/>
            <a:ext cx="449885" cy="146212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924898" y="2296058"/>
            <a:ext cx="449885" cy="18745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924898" y="3908146"/>
            <a:ext cx="449885" cy="487375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512503" y="4545482"/>
            <a:ext cx="1274674" cy="112471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소개글(작가노트·제품 설명·채널 소개 중 택1)을 기본 → 전문 → 인터뷰형으로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= 주문서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청록색 칸만 내 상황으로 바꾸면 됨 — 주황 [태그]는 그대로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ect">
            <a:avLst/>
          </a:prstGeom>
          <a:solidFill>
            <a:srgbClr val="E6EAEF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828800"/>
            <a:ext cx="73152" cy="356616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Shape 7"/>
          <p:cNvSpPr/>
          <p:nvPr/>
        </p:nvSpPr>
        <p:spPr>
          <a:xfrm>
            <a:off x="621792" y="1828800"/>
            <a:ext cx="5289804" cy="38404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Text 8"/>
          <p:cNvSpPr/>
          <p:nvPr/>
        </p:nvSpPr>
        <p:spPr>
          <a:xfrm>
            <a:off x="804672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평범한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이렇게 시키면 남의 얘기가 나옴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4672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작품 소개글 써줘.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우리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{대표 작품·제품}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좋게 소개해줘.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정보가 없으니 AI가 지어냄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대상 · 채널 · 형식이 없음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고칠 기준이 없음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77356" y="1828800"/>
            <a:ext cx="5362956" cy="3566160"/>
          </a:xfrm>
          <a:prstGeom prst="rect">
            <a:avLst/>
          </a:prstGeom>
          <a:solidFill>
            <a:srgbClr val="F2F7F8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77356" y="1828800"/>
            <a:ext cx="73152" cy="3566160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4" name="Shape 12"/>
          <p:cNvSpPr/>
          <p:nvPr/>
        </p:nvSpPr>
        <p:spPr>
          <a:xfrm>
            <a:off x="6350508" y="1828800"/>
            <a:ext cx="5289804" cy="38404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5" name="Text 13"/>
          <p:cNvSpPr/>
          <p:nvPr/>
        </p:nvSpPr>
        <p:spPr>
          <a:xfrm>
            <a:off x="6533388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전문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 · 목표 · 맥락 · 형식 · 예외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33388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[역할]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너는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{트랙·묶음}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분야 전문가다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[문제 정의]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{나의 문제 정의}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{작가·브랜드 이름}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{대표 작품·제품}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{보여줄 대상}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{알릴 소식·특징}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[형식]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{채널 규격}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· 쉬운 우리말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[예외]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없는 사실 · 과장 표현 금지</a:t>
            </a:r>
            <a:endParaRPr lang="en-US" sz="16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전체 프롬프트 A · B · C는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https://snb-k-bridge.netlify.app/courses/art-startup/prompts#p1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먼저 묻게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하기 (역질문)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무엇을 써야 할지 모를 때 — 질문을 만드는 질문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묻게 하는 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485571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3531218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3522088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45335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 쓰지 말고 질문부터 하라고 시킴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질문은 한 번에 하나씩, 최대 5개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답을 다 들은 뒤에만 초안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무엇부터 묻게 하나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22974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017A8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rot="2700000">
            <a:off x="7441655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4605528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작품이 무엇인지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누가 보길 바라는지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남과 다른지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186928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5" name="Text 23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답을 받은 뒤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B0508C"/>
          </a:solidFill>
          <a:ln/>
        </p:spPr>
      </p:sp>
      <p:sp>
        <p:nvSpPr>
          <p:cNvPr id="28" name="Shape 26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8424672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라고 물음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 · 과장 확인 뒤 내 이름으로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보관해 다시 씀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프롬프트 한 벌 만들기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2에 내 정보를 적음 — 청록색 칸에 들어갈 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 기본 프롬프트를 복사해 AI에 넣고 결과를 봄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썼어?"라고 묻고, 아쉬운 점 한 줄을 덧붙여 다시 시킴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 전문 프롬프트로 한 번 더 — 결과를 워크시트 3에 붙임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소개글 초안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362542" y="2408530"/>
            <a:ext cx="1574597" cy="1162202"/>
          </a:xfrm>
          <a:prstGeom prst="roundRect">
            <a:avLst>
              <a:gd name="adj" fmla="val 9441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99955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10299802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887407" y="3233318"/>
            <a:ext cx="524866" cy="112471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Shape 7"/>
          <p:cNvSpPr/>
          <p:nvPr/>
        </p:nvSpPr>
        <p:spPr>
          <a:xfrm>
            <a:off x="10112350" y="2033626"/>
            <a:ext cx="74981" cy="3749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0" name="Shape 8"/>
          <p:cNvSpPr/>
          <p:nvPr/>
        </p:nvSpPr>
        <p:spPr>
          <a:xfrm>
            <a:off x="9962388" y="1771193"/>
            <a:ext cx="374904" cy="374904"/>
          </a:xfrm>
          <a:prstGeom prst="ellipse">
            <a:avLst/>
          </a:prstGeom>
          <a:solidFill>
            <a:srgbClr val="228B5E"/>
          </a:solidFill>
          <a:ln/>
        </p:spPr>
      </p:sp>
      <p:sp>
        <p:nvSpPr>
          <p:cNvPr id="11" name="Shape 9"/>
          <p:cNvSpPr/>
          <p:nvPr/>
        </p:nvSpPr>
        <p:spPr>
          <a:xfrm>
            <a:off x="9512503" y="3683203"/>
            <a:ext cx="1274674" cy="749808"/>
          </a:xfrm>
          <a:prstGeom prst="roundRect">
            <a:avLst>
              <a:gd name="adj" fmla="val 12195"/>
            </a:avLst>
          </a:prstGeom>
          <a:solidFill>
            <a:srgbClr val="5B93C6"/>
          </a:solidFill>
          <a:ln/>
        </p:spPr>
      </p:sp>
      <p:sp>
        <p:nvSpPr>
          <p:cNvPr id="12" name="Shape 10"/>
          <p:cNvSpPr/>
          <p:nvPr/>
        </p:nvSpPr>
        <p:spPr>
          <a:xfrm>
            <a:off x="9175090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0862158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48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내용으로 이미지 1장 + 발표 슬라이드 개요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같은 정보로 한 번 더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 요금제 범위에서 · 유료 기능이 필요하면 강사가 알림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정보로 대표 이미지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81872" y="2034723"/>
            <a:ext cx="54776" cy="178023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1872" y="2016464"/>
            <a:ext cx="54776" cy="2282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 rot="10800000">
            <a:off x="5481872" y="2212746"/>
            <a:ext cx="54776" cy="5934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31660" y="2290345"/>
            <a:ext cx="155199" cy="1369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소개글에 쓴 작품 정보를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이미지 생성 AI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줄 사양으로 바꿉니다.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발표 슬라이드 개요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228B5E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정보로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슬라이드 8장 개요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만듭니다.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 프롬프트는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https://snb-k-bridge.netlify.app/courses/art-startup/prompts#p1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이미지 · 영상 · 슬라이드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1의 정보를 그대로 씀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실습 2 프롬프트를 복사해 생성 AI에 넣음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안의 선택지를 골라 채우고 한 장 만듦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마음에 안 들면 스타일 · 구도 한 줄만 바꿔 다시 시킴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이미지 1장 · 발표 슬라이드 개요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87561" y="2521001"/>
            <a:ext cx="1724558" cy="17245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9699955" y="3420770"/>
            <a:ext cx="487375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 rot="-2700000">
            <a:off x="10037369" y="3195828"/>
            <a:ext cx="824789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F934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4800" dirty="0"/>
          </a:p>
        </p:txBody>
      </p:sp>
      <p:sp>
        <p:nvSpPr>
          <p:cNvPr id="10" name="Shape 8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 확인 · 과장 · 저작권 · 초상권 체크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그대로 쓰면 안 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AI의 답은 초안 · 확인한 뒤에 내 이름으로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전시 날짜·장소·가격·재료가 사실과 같은지 확인했다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"최고·유일·독보적" 같은 과장과 다른 작가의 표현을 뺐다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사진 속 사람·남의 작품 등 저작권·초상권 문제가 없다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도움을 받았다고 밝힐지 정했다 (공모·지원사업은 규정 확인)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다른지 한 줄로 말해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"국내 유일의 천재 작가! 독보적인 작품 세계! 놓치면 후회합니다!" — 과장 표현(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유일·천재·독보적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)은 신뢰를 잃고, 날짜·장소·작품이 하나도 없어 관람객이 움직일 수 없습니다.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"한지 위에 먹이 번지는 순간을 본 적 있나요? 김하늘 작가의 첫 개인전 「숨」이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11월 7일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성북동 갤러리에서 열립니다. 전통 재료로 그린 열두 점, 아트굿즈는 현장에서 예약할 수 있습니다. 오시는 길은 프로필 링크에서."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437522" y="2371039"/>
            <a:ext cx="1424635" cy="1912010"/>
          </a:xfrm>
          <a:prstGeom prst="roundRect">
            <a:avLst>
              <a:gd name="adj" fmla="val 6418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849917" y="2146097"/>
            <a:ext cx="599846" cy="337414"/>
          </a:xfrm>
          <a:prstGeom prst="roundRect">
            <a:avLst>
              <a:gd name="adj" fmla="val 16260"/>
            </a:avLst>
          </a:prstGeom>
          <a:solidFill>
            <a:srgbClr val="9A7532"/>
          </a:solidFill>
          <a:ln/>
        </p:spPr>
      </p:sp>
      <p:sp>
        <p:nvSpPr>
          <p:cNvPr id="7" name="Shape 5"/>
          <p:cNvSpPr/>
          <p:nvPr/>
        </p:nvSpPr>
        <p:spPr>
          <a:xfrm>
            <a:off x="9699955" y="285841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10524744" y="2783434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9699955" y="3308299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Shape 8"/>
          <p:cNvSpPr/>
          <p:nvPr/>
        </p:nvSpPr>
        <p:spPr>
          <a:xfrm>
            <a:off x="10524744" y="3233318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11" name="Shape 9"/>
          <p:cNvSpPr/>
          <p:nvPr/>
        </p:nvSpPr>
        <p:spPr>
          <a:xfrm>
            <a:off x="9699955" y="375818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524744" y="3683203"/>
            <a:ext cx="243688" cy="243688"/>
          </a:xfrm>
          <a:prstGeom prst="ellipse">
            <a:avLst/>
          </a:prstGeom>
          <a:solidFill>
            <a:srgbClr val="9A753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1. 생성형 AI 기본 활용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4800" dirty="0"/>
          </a:p>
        </p:txBody>
      </p:sp>
      <p:sp>
        <p:nvSpPr>
          <p:cNvPr id="15" name="Shape 13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 보관, 다음 시간까지 과제(작품 사진 1장 준비)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마무리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오늘 정리할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 다룬 내용을 세 가지로 정리함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1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522088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3554041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3554041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554041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공부는 내 작품의 문제에서 출발한다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필요한 지식만 당겨 쓴다.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2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04715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7350362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7341232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464479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4605528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프롬프트는 역할·목표·맥락·형식·예외를 갖춘 주문서다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어느 도구에나 통한다.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86928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7" name="Text 25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3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1" name="Text 29"/>
          <p:cNvSpPr/>
          <p:nvPr/>
        </p:nvSpPr>
        <p:spPr>
          <a:xfrm>
            <a:off x="8424672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AI의 답은 "왜?"라고 묻고 사실 확인한 뒤에 내 이름으로 쓴다.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548640" y="5175504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002D5A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5175504"/>
            <a:ext cx="10360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오늘의 결과물은 내일의 재료입니다 — </a:t>
            </a:r>
            <a:pPr algn="ctr" indent="0" marL="0">
              <a:buNone/>
            </a:pPr>
            <a:r>
              <a:rPr lang="en-US" sz="24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</a:t>
            </a:r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결과는 검증, 내 이름으로.</a:t>
            </a: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과제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다음 시간까지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시간까지 내 작품 사진 1장을 준비해 오세요.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그리고 보관한 프롬프트를 열어 소식 한 줄만 바꿔 AI에게 다시 부탁하고, 결과에 "왜 이렇게 썼어?"라고 한 번 물어보세요.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거기까지 되면 오늘 목표 달성입니다.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22960" y="5705856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소개글 · 이미지 1장 · 발표 슬라이드 개요 (워크시트 4와 연동)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소셜앤비즈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K-컬처 AI 예술창업 성장트랙 — 1. 생성형 AI 기본 활용</dc:title>
  <dc:subject>PptxGenJS Presentation</dc:subject>
  <dc:creator>윤성임</dc:creator>
  <cp:lastModifiedBy>윤성임</cp:lastModifiedBy>
  <cp:revision>1</cp:revision>
  <dcterms:created xsi:type="dcterms:W3CDTF">2026-09-06T12:03:57Z</dcterms:created>
  <dcterms:modified xsi:type="dcterms:W3CDTF">2026-09-06T12:03:57Z</dcterms:modified>
</cp:coreProperties>
</file>