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[작가노트와 바이오의 차이]
작가노트는 "왜·어떻게 만들었나"를 1인칭으로, 바이오(작가 소개)는 이력·활동을 3인칭으로. 둘을 섞으면 어느 쪽도 안 됩니다.
한 걸음 더:
작가노트(Artist Statement)는 주제·재료·과정·질문을 담은 200~400자. 바이오는 학력·전시·수상을 사실대로. AI에게 둘을 따로 시키고, 작가노트는 반드시 내 문장으로 고쳐 씁니다. 외우는 법: "노트는 나, 바이오는 그."
[작품 한 줄 (주제 · 재료 · 질문)]
모든 글의 뼈대는 한 문장입니다. 무엇을 · 어떤 재료로 · 어떤 질문을.
한 걸음 더:
예: "한지 위에 먹과 아크릴을 겹쳐, 숨 쉬는 순간이 남는지를 묻는 연작". 이 한 줄이 소개문·제안서·굿즈 설명의 공통 재료가 됩니다. 외우는 법: "무엇 · 재료 · 질문."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[포트폴리오 한 장의 구성]
포트폴리오는 같은 한 장의 반복입니다. 사진 1 + 제목·재료·크기·연도 + 한 줄 + 연락처.
한 걸음 더:
작품 8~12점, 최근작부터, 사진은 정면·디테일 2장. 첫 장은 작가 한 줄과 대표작, 마지막 장은 연락처와 전시 이력. AI에게 "이 정보로 포트폴리오 캡션 12개"를 시킬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[작품 가격 책정]
가격은 감이 아니라 기준입니다. 크기(호수) · 재료비 · 제작 시간 · 경력 · 에디션 수.
한 걸음 더:
비슷한 경력 작가의 공개 가격을 참고해 기준 단가를 정하고, 갤러리 수수료를 감안합니다. 에디션(프린트·굿즈)은 수량을 밝힐수록 가치가 지켜집니다. AI에게 가격을 정하게 하지 말고, "가격 책정 기준표"를 만들게 한 뒤 내가 숫자를 채웁니다.
[아트굿즈 계보 (원화 → 프린트 → 굿즈)]
한 점의 원화가 프린트·엽서·포스터·아트토이로 이어집니다. 원화의 가치를 지키는 순서가 있습니다.
한 걸음 더:
원화(1점) → 한정 프린트(에디션 번호) → 굿즈(소량·저단가). 굿즈가 원화보다 먼저 많이 풀리면 원화 가치가 흔들립니다. 실습 2의 목업 이미지가 굿즈 시안입니다.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[콜라보·라이선싱 제안서의 구조]
제안서는 A4 한 장입니다. 나는 누구 → 무엇을 함께 → 상대가 얻는 것 → 조건.
한 걸음 더:
작가 소개 3문장 → 제안(어떤 작품을 어디에) → 기대 효과(상대 관점) → 조건(기간·범위·비용은 [협의]) → 포트폴리오 링크·연락처. 실습 2에서 개요를 만듭니다. 외우는 법: "누구 · 무엇 · 얻는 것 · 조건."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[갤러리·아트페어의 글]
전시에서는 서문 3문단과 작품 카드가 작가 대신 말합니다. 관람객은 카드를 3초 읽습니다.
한 걸음 더:
서문: 왜 이 주제 / 무엇을 담았나 / 어떻게 봐 주길. 카드: 제목·재료·크기·연도·한 줄. 판매 문의 방법을 숨기지 않습니다.
[온라인 작품 판매의 문법]
화면 너머 구매자는 재료·크기·에디션·보관법을 알아야 삽니다. 사진 3장 + 사실.
한 걸음 더:
정면·디테일·공간 연출 사진, 실제 크기 비교, 액자·배송·반품 안내. 검색 태그는 구매자가 찾을 말(재료 + 주제).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[인스타그램의 문법]
작품 사진 + 과정 15초 + 짧은 글. 저장이 많은 글이 퍼집니다.
한 걸음 더:
완성작만 올리지 말고 과정·재료·작업실을 섞으면 작가의 사람이 보입니다. 해시태그는 재료·주제·지역.
[기업·공공 콜라보 제안의 문법]
제안은 상대가 얻는 것부터 씁니다. 내 작품 자랑이 아니라 상대의 공간·고객에 무엇이 좋아지는가.
한 걸음 더:
담당자는 하루에 여러 제안을 받습니다. 첫 문단에 결론(무엇을 함께), 둘째에 효과, 셋째에 조건. 첨부는 포트폴리오 링크 하나.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[저작권 · 에디션 · AI 사용 고지]
내 작품의 권리는 내가 지킵니다. 에디션 수를 밝히고, AI를 어디에 썼는지 스스로 정한 기준대로 밝힙니다.
한 걸음 더:
작품 이미지 사용 범위(SNS·굿즈·라이선싱)를 계약으로 구분합니다. 프린트·굿즈는 에디션 수를 공개해야 가치가 지켜집니다. AI로 만든 시안·문구를 어디까지 밝힐지 작가가 기준을 정하고, 공모·지원사업은 규정을 먼저 확인합니다.
[진정성 — 부풀리지 않기]
작품에 없는 의미를 AI가 그럴듯하게 붙여 줍니다. 내가 실제로 한 것만 남깁니다.
한 걸음 더:
AI 초안의 형용사·의미 부여를 한 번에 절반으로 줄이는 것이 작가노트 다듬기의 첫 단계입니다. 다른 작가의 표현을 끌어오지 않습니다.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전체 프롬프트: https://snb-k-bridge.netlify.app/courses/art-startup/prompts#p2-artist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역질문 프롬프트: https://snb-k-bridge.netlify.app/courses/art-startup/prompts#p2-artist-interview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실습 2 프롬프트: https://snb-k-bridge.netlify.app/courses/art-startup/prompts#p2-artist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G_MASTER">
    <p:bg>
      <p:bgPr>
        <a:solidFill>
          <a:srgbClr val="F7F8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66344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7882128" y="384048"/>
            <a:ext cx="3986784" cy="3986784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623146" y="1179576"/>
            <a:ext cx="504749" cy="164043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23146" y="1011326"/>
            <a:ext cx="504749" cy="21031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623146" y="2820010"/>
            <a:ext cx="504749" cy="546811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160459" y="3535070"/>
            <a:ext cx="1430122" cy="126187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7187184" y="2761488"/>
            <a:ext cx="1700784" cy="170078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0" name="Shape 8"/>
          <p:cNvSpPr/>
          <p:nvPr/>
        </p:nvSpPr>
        <p:spPr>
          <a:xfrm>
            <a:off x="7661209" y="3145902"/>
            <a:ext cx="752734" cy="555589"/>
          </a:xfrm>
          <a:prstGeom prst="roundRect">
            <a:avLst>
              <a:gd name="adj" fmla="val 19750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7822509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8109265" y="3307202"/>
            <a:ext cx="143378" cy="143378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>
            <a:off x="7912120" y="3540191"/>
            <a:ext cx="250911" cy="53767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4" name="Shape 12"/>
          <p:cNvSpPr/>
          <p:nvPr/>
        </p:nvSpPr>
        <p:spPr>
          <a:xfrm>
            <a:off x="8019654" y="2966679"/>
            <a:ext cx="35844" cy="179222"/>
          </a:xfrm>
          <a:prstGeom prst="rect">
            <a:avLst/>
          </a:prstGeom>
          <a:solidFill>
            <a:srgbClr val="FFD9B8"/>
          </a:solidFill>
          <a:ln/>
        </p:spPr>
      </p:sp>
      <p:sp>
        <p:nvSpPr>
          <p:cNvPr id="15" name="Shape 13"/>
          <p:cNvSpPr/>
          <p:nvPr/>
        </p:nvSpPr>
        <p:spPr>
          <a:xfrm>
            <a:off x="7947965" y="2841224"/>
            <a:ext cx="179222" cy="179222"/>
          </a:xfrm>
          <a:prstGeom prst="ellipse">
            <a:avLst/>
          </a:prstGeom>
          <a:solidFill>
            <a:srgbClr val="FFD9B8"/>
          </a:solidFill>
          <a:ln/>
        </p:spPr>
      </p:sp>
      <p:sp>
        <p:nvSpPr>
          <p:cNvPr id="16" name="Shape 14"/>
          <p:cNvSpPr/>
          <p:nvPr/>
        </p:nvSpPr>
        <p:spPr>
          <a:xfrm>
            <a:off x="7732898" y="3755258"/>
            <a:ext cx="609356" cy="358445"/>
          </a:xfrm>
          <a:prstGeom prst="roundRect">
            <a:avLst>
              <a:gd name="adj" fmla="val 2551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571598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378099" y="3809025"/>
            <a:ext cx="125456" cy="537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640080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K-컬처 AI 예술창업 성장트랙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777240" y="1298448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특화 활용
</a:t>
            </a:r>
            <a:pPr indent="0" marL="0">
              <a:lnSpc>
                <a:spcPct val="118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창작작가 창업</a:t>
            </a:r>
            <a:endParaRPr lang="en-US" sz="6000" dirty="0"/>
          </a:p>
        </p:txBody>
      </p:sp>
      <p:sp>
        <p:nvSpPr>
          <p:cNvPr id="21" name="Shape 19"/>
          <p:cNvSpPr/>
          <p:nvPr/>
        </p:nvSpPr>
        <p:spPr>
          <a:xfrm>
            <a:off x="777240" y="3529584"/>
            <a:ext cx="146304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3712464"/>
            <a:ext cx="6583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3시간 · 한성대 예술대학 정규교과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548640" y="4956048"/>
            <a:ext cx="11091672" cy="45720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5138928"/>
            <a:ext cx="7315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indent="0" marL="0">
              <a:buNone/>
            </a:pPr>
            <a:r>
              <a:rPr lang="en-US" sz="20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25" name="Text 23"/>
          <p:cNvSpPr/>
          <p:nvPr/>
        </p:nvSpPr>
        <p:spPr>
          <a:xfrm>
            <a:off x="548640" y="5650992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 · 건양사이버대학교 겸임교수 · 기술창업학박사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6035040"/>
            <a:ext cx="1547165" cy="438912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27" name="Text 25"/>
          <p:cNvSpPr/>
          <p:nvPr/>
        </p:nvSpPr>
        <p:spPr>
          <a:xfrm>
            <a:off x="548640" y="6035040"/>
            <a:ext cx="154716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 특화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2232965" y="6035040"/>
            <a:ext cx="1986077" cy="43891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9" name="Text 27"/>
          <p:cNvSpPr/>
          <p:nvPr/>
        </p:nvSpPr>
        <p:spPr>
          <a:xfrm>
            <a:off x="2232965" y="6035040"/>
            <a:ext cx="198607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창작작가 창업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356202" y="6035040"/>
            <a:ext cx="1766621" cy="438912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1" name="Text 29"/>
          <p:cNvSpPr/>
          <p:nvPr/>
        </p:nvSpPr>
        <p:spPr>
          <a:xfrm>
            <a:off x="4356202" y="6035040"/>
            <a:ext cx="176662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실전 산출물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64592"/>
            <a:ext cx="3968496" cy="6528816"/>
          </a:xfrm>
          <a:prstGeom prst="roundRect">
            <a:avLst>
              <a:gd name="adj" fmla="val 2304"/>
            </a:avLst>
          </a:prstGeom>
          <a:solidFill>
            <a:srgbClr val="002D5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365760"/>
            <a:ext cx="2743200" cy="32186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74320" y="3840480"/>
            <a:ext cx="3785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윤성임</a:t>
            </a:r>
            <a:pPr algn="ctr" indent="0" marL="0">
              <a:buNone/>
            </a:pPr>
            <a:r>
              <a:rPr lang="en-US" sz="20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박사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274320" y="4407408"/>
            <a:ext cx="37856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소셜앤비즈 대표</a:t>
            </a:r>
            <a:endParaRPr lang="en-US" sz="170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건양사이버대학교 겸임교수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274320" y="5138928"/>
            <a:ext cx="3785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· 디지털 · 마케팅 교육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50976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8" name="Shape 5"/>
          <p:cNvSpPr/>
          <p:nvPr/>
        </p:nvSpPr>
        <p:spPr>
          <a:xfrm>
            <a:off x="1151822" y="5796462"/>
            <a:ext cx="311540" cy="229946"/>
          </a:xfrm>
          <a:prstGeom prst="roundRect">
            <a:avLst>
              <a:gd name="adj" fmla="val 47719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1218581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0" name="Shape 7"/>
          <p:cNvSpPr/>
          <p:nvPr/>
        </p:nvSpPr>
        <p:spPr>
          <a:xfrm>
            <a:off x="1337262" y="5863221"/>
            <a:ext cx="59341" cy="59341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11" name="Shape 8"/>
          <p:cNvSpPr/>
          <p:nvPr/>
        </p:nvSpPr>
        <p:spPr>
          <a:xfrm>
            <a:off x="1255669" y="5959650"/>
            <a:ext cx="103847" cy="2225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Shape 9"/>
          <p:cNvSpPr/>
          <p:nvPr/>
        </p:nvSpPr>
        <p:spPr>
          <a:xfrm>
            <a:off x="1300174" y="5722286"/>
            <a:ext cx="14835" cy="741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0"/>
          <p:cNvSpPr/>
          <p:nvPr/>
        </p:nvSpPr>
        <p:spPr>
          <a:xfrm>
            <a:off x="1270504" y="5670363"/>
            <a:ext cx="74176" cy="74176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Shape 11"/>
          <p:cNvSpPr/>
          <p:nvPr/>
        </p:nvSpPr>
        <p:spPr>
          <a:xfrm>
            <a:off x="1181493" y="6048661"/>
            <a:ext cx="252199" cy="148352"/>
          </a:xfrm>
          <a:prstGeom prst="roundRect">
            <a:avLst>
              <a:gd name="adj" fmla="val 61637"/>
            </a:avLst>
          </a:prstGeom>
          <a:solidFill>
            <a:srgbClr val="5B93C6"/>
          </a:solidFill>
          <a:ln/>
        </p:spPr>
      </p:sp>
      <p:sp>
        <p:nvSpPr>
          <p:cNvPr id="15" name="Shape 12"/>
          <p:cNvSpPr/>
          <p:nvPr/>
        </p:nvSpPr>
        <p:spPr>
          <a:xfrm>
            <a:off x="1114734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1448527" y="6070914"/>
            <a:ext cx="51923" cy="2225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810512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18" name="Shape 15"/>
          <p:cNvSpPr/>
          <p:nvPr/>
        </p:nvSpPr>
        <p:spPr>
          <a:xfrm>
            <a:off x="1981688" y="5796462"/>
            <a:ext cx="318957" cy="244781"/>
          </a:xfrm>
          <a:prstGeom prst="roundRect">
            <a:avLst>
              <a:gd name="adj" fmla="val 59769"/>
            </a:avLst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 rot="10800000">
            <a:off x="2055864" y="6026408"/>
            <a:ext cx="89011" cy="96429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20" name="Text 17"/>
          <p:cNvSpPr/>
          <p:nvPr/>
        </p:nvSpPr>
        <p:spPr>
          <a:xfrm>
            <a:off x="2041029" y="5803880"/>
            <a:ext cx="200276" cy="229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2241304" y="6056079"/>
            <a:ext cx="155770" cy="126099"/>
          </a:xfrm>
          <a:prstGeom prst="roundRect">
            <a:avLst>
              <a:gd name="adj" fmla="val 72514"/>
            </a:avLst>
          </a:prstGeom>
          <a:solidFill>
            <a:srgbClr val="E8640A"/>
          </a:solidFill>
          <a:ln/>
        </p:spPr>
      </p:sp>
      <p:sp>
        <p:nvSpPr>
          <p:cNvPr id="22" name="Shape 19"/>
          <p:cNvSpPr/>
          <p:nvPr/>
        </p:nvSpPr>
        <p:spPr>
          <a:xfrm>
            <a:off x="2670048" y="5632704"/>
            <a:ext cx="713232" cy="713232"/>
          </a:xfrm>
          <a:prstGeom prst="ellipse">
            <a:avLst/>
          </a:prstGeom>
          <a:solidFill>
            <a:srgbClr val="12477F"/>
          </a:solidFill>
          <a:ln/>
        </p:spPr>
      </p:sp>
      <p:sp>
        <p:nvSpPr>
          <p:cNvPr id="23" name="Shape 20"/>
          <p:cNvSpPr/>
          <p:nvPr/>
        </p:nvSpPr>
        <p:spPr>
          <a:xfrm>
            <a:off x="2982158" y="5803880"/>
            <a:ext cx="89011" cy="28928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2982158" y="5774209"/>
            <a:ext cx="89011" cy="370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5" name="Shape 22"/>
          <p:cNvSpPr/>
          <p:nvPr/>
        </p:nvSpPr>
        <p:spPr>
          <a:xfrm rot="10800000">
            <a:off x="2982158" y="6093167"/>
            <a:ext cx="89011" cy="96429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26" name="Shape 23"/>
          <p:cNvSpPr/>
          <p:nvPr/>
        </p:nvSpPr>
        <p:spPr>
          <a:xfrm>
            <a:off x="2900565" y="6219266"/>
            <a:ext cx="252199" cy="22253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27" name="Text 24"/>
          <p:cNvSpPr/>
          <p:nvPr/>
        </p:nvSpPr>
        <p:spPr>
          <a:xfrm>
            <a:off x="274320" y="6400800"/>
            <a:ext cx="37856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3B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010-2777-5004 · aceyun88@gmail.com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572000" y="384048"/>
            <a:ext cx="100584" cy="731520"/>
          </a:xfrm>
          <a:prstGeom prst="roundRect">
            <a:avLst>
              <a:gd name="adj" fmla="val 45455"/>
            </a:avLst>
          </a:prstGeom>
          <a:solidFill>
            <a:srgbClr val="E8640A"/>
          </a:solidFill>
          <a:ln/>
        </p:spPr>
      </p:sp>
      <p:sp>
        <p:nvSpPr>
          <p:cNvPr id="29" name="Text 26"/>
          <p:cNvSpPr/>
          <p:nvPr/>
        </p:nvSpPr>
        <p:spPr>
          <a:xfrm>
            <a:off x="4828032" y="310896"/>
            <a:ext cx="68122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강사 소개</a:t>
            </a:r>
            <a:endParaRPr lang="en-US" sz="4200" dirty="0"/>
          </a:p>
        </p:txBody>
      </p:sp>
      <p:sp>
        <p:nvSpPr>
          <p:cNvPr id="30" name="Shape 27"/>
          <p:cNvSpPr/>
          <p:nvPr/>
        </p:nvSpPr>
        <p:spPr>
          <a:xfrm>
            <a:off x="4572000" y="1389888"/>
            <a:ext cx="7068312" cy="713232"/>
          </a:xfrm>
          <a:prstGeom prst="rect">
            <a:avLst/>
          </a:prstGeom>
          <a:solidFill>
            <a:srgbClr val="E9EEF7"/>
          </a:solidFill>
          <a:ln/>
        </p:spPr>
      </p:sp>
      <p:sp>
        <p:nvSpPr>
          <p:cNvPr id="31" name="Text 28"/>
          <p:cNvSpPr/>
          <p:nvPr/>
        </p:nvSpPr>
        <p:spPr>
          <a:xfrm>
            <a:off x="4791456" y="1389888"/>
            <a:ext cx="6675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AI를 이해에서 실행으로, 개인과 조직의 성장으로 연결하는 AX전환 교육 전문가</a:t>
            </a:r>
            <a:endParaRPr lang="en-US" sz="1700" dirty="0"/>
          </a:p>
        </p:txBody>
      </p:sp>
      <p:sp>
        <p:nvSpPr>
          <p:cNvPr id="32" name="Shape 29"/>
          <p:cNvSpPr/>
          <p:nvPr/>
        </p:nvSpPr>
        <p:spPr>
          <a:xfrm>
            <a:off x="4572000" y="221284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4809744" y="2496312"/>
            <a:ext cx="512064" cy="512064"/>
          </a:xfrm>
          <a:prstGeom prst="ellipse">
            <a:avLst/>
          </a:prstGeom>
          <a:solidFill>
            <a:srgbClr val="E9EEF7"/>
          </a:solidFill>
          <a:ln/>
        </p:spPr>
      </p:sp>
      <p:sp>
        <p:nvSpPr>
          <p:cNvPr id="34" name="Shape 31"/>
          <p:cNvSpPr/>
          <p:nvPr/>
        </p:nvSpPr>
        <p:spPr>
          <a:xfrm>
            <a:off x="4953941" y="2613882"/>
            <a:ext cx="223670" cy="165089"/>
          </a:xfrm>
          <a:prstGeom prst="roundRect">
            <a:avLst>
              <a:gd name="adj" fmla="val 66466"/>
            </a:avLst>
          </a:prstGeom>
          <a:solidFill>
            <a:srgbClr val="002D5A"/>
          </a:solidFill>
          <a:ln/>
        </p:spPr>
      </p:sp>
      <p:sp>
        <p:nvSpPr>
          <p:cNvPr id="35" name="Shape 32"/>
          <p:cNvSpPr/>
          <p:nvPr/>
        </p:nvSpPr>
        <p:spPr>
          <a:xfrm>
            <a:off x="5001870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Shape 33"/>
          <p:cNvSpPr/>
          <p:nvPr/>
        </p:nvSpPr>
        <p:spPr>
          <a:xfrm>
            <a:off x="5087078" y="2661811"/>
            <a:ext cx="42604" cy="426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7" name="Shape 34"/>
          <p:cNvSpPr/>
          <p:nvPr/>
        </p:nvSpPr>
        <p:spPr>
          <a:xfrm>
            <a:off x="5028498" y="2731042"/>
            <a:ext cx="74557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8" name="Shape 35"/>
          <p:cNvSpPr/>
          <p:nvPr/>
        </p:nvSpPr>
        <p:spPr>
          <a:xfrm>
            <a:off x="5060451" y="2560627"/>
            <a:ext cx="10651" cy="53255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9" name="Shape 36"/>
          <p:cNvSpPr/>
          <p:nvPr/>
        </p:nvSpPr>
        <p:spPr>
          <a:xfrm>
            <a:off x="5039149" y="2523349"/>
            <a:ext cx="53255" cy="53255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40" name="Shape 37"/>
          <p:cNvSpPr/>
          <p:nvPr/>
        </p:nvSpPr>
        <p:spPr>
          <a:xfrm>
            <a:off x="4975243" y="2794948"/>
            <a:ext cx="181066" cy="106509"/>
          </a:xfrm>
          <a:prstGeom prst="roundRect">
            <a:avLst>
              <a:gd name="adj" fmla="val 85852"/>
            </a:avLst>
          </a:prstGeom>
          <a:solidFill>
            <a:srgbClr val="8A94A0"/>
          </a:solidFill>
          <a:ln/>
        </p:spPr>
      </p:sp>
      <p:sp>
        <p:nvSpPr>
          <p:cNvPr id="41" name="Shape 38"/>
          <p:cNvSpPr/>
          <p:nvPr/>
        </p:nvSpPr>
        <p:spPr>
          <a:xfrm>
            <a:off x="4927314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2" name="Shape 39"/>
          <p:cNvSpPr/>
          <p:nvPr/>
        </p:nvSpPr>
        <p:spPr>
          <a:xfrm>
            <a:off x="5166960" y="2810924"/>
            <a:ext cx="37278" cy="1597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43" name="Text 40"/>
          <p:cNvSpPr/>
          <p:nvPr/>
        </p:nvSpPr>
        <p:spPr>
          <a:xfrm>
            <a:off x="5431536" y="221284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약력</a:t>
            </a:r>
            <a:endParaRPr lang="en-US" sz="2200" dirty="0"/>
          </a:p>
        </p:txBody>
      </p:sp>
      <p:sp>
        <p:nvSpPr>
          <p:cNvPr id="44" name="Shape 41"/>
          <p:cNvSpPr/>
          <p:nvPr/>
        </p:nvSpPr>
        <p:spPr>
          <a:xfrm>
            <a:off x="7040880" y="241401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260336" y="221284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동국대 기술창업학 박사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건양사이버대 겸임교수·KT 16년</a:t>
            </a:r>
            <a:endParaRPr lang="en-US" sz="1800" dirty="0"/>
          </a:p>
        </p:txBody>
      </p:sp>
      <p:sp>
        <p:nvSpPr>
          <p:cNvPr id="46" name="Shape 43"/>
          <p:cNvSpPr/>
          <p:nvPr/>
        </p:nvSpPr>
        <p:spPr>
          <a:xfrm>
            <a:off x="4572000" y="340156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4"/>
          <p:cNvSpPr/>
          <p:nvPr/>
        </p:nvSpPr>
        <p:spPr>
          <a:xfrm>
            <a:off x="4809744" y="368503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48" name="Shape 45"/>
          <p:cNvSpPr/>
          <p:nvPr/>
        </p:nvSpPr>
        <p:spPr>
          <a:xfrm>
            <a:off x="4964592" y="3797276"/>
            <a:ext cx="202368" cy="271599"/>
          </a:xfrm>
          <a:prstGeom prst="roundRect">
            <a:avLst>
              <a:gd name="adj" fmla="val 45185"/>
            </a:avLst>
          </a:prstGeom>
          <a:solidFill>
            <a:srgbClr val="002D5A"/>
          </a:solidFill>
          <a:ln/>
        </p:spPr>
      </p:sp>
      <p:sp>
        <p:nvSpPr>
          <p:cNvPr id="49" name="Shape 46"/>
          <p:cNvSpPr/>
          <p:nvPr/>
        </p:nvSpPr>
        <p:spPr>
          <a:xfrm>
            <a:off x="5023172" y="3765324"/>
            <a:ext cx="85207" cy="47929"/>
          </a:xfrm>
          <a:prstGeom prst="roundRect">
            <a:avLst>
              <a:gd name="adj" fmla="val 114469"/>
            </a:avLst>
          </a:prstGeom>
          <a:solidFill>
            <a:srgbClr val="017A84"/>
          </a:solidFill>
          <a:ln/>
        </p:spPr>
      </p:sp>
      <p:sp>
        <p:nvSpPr>
          <p:cNvPr id="50" name="Shape 47"/>
          <p:cNvSpPr/>
          <p:nvPr/>
        </p:nvSpPr>
        <p:spPr>
          <a:xfrm>
            <a:off x="5001870" y="3866507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8"/>
          <p:cNvSpPr/>
          <p:nvPr/>
        </p:nvSpPr>
        <p:spPr>
          <a:xfrm>
            <a:off x="5119031" y="3855857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2" name="Shape 49"/>
          <p:cNvSpPr/>
          <p:nvPr/>
        </p:nvSpPr>
        <p:spPr>
          <a:xfrm>
            <a:off x="5001870" y="3930413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Shape 50"/>
          <p:cNvSpPr/>
          <p:nvPr/>
        </p:nvSpPr>
        <p:spPr>
          <a:xfrm>
            <a:off x="5119031" y="3919762"/>
            <a:ext cx="34616" cy="34616"/>
          </a:xfrm>
          <a:prstGeom prst="ellipse">
            <a:avLst/>
          </a:prstGeom>
          <a:solidFill>
            <a:srgbClr val="8A94A0"/>
          </a:solidFill>
          <a:ln/>
        </p:spPr>
      </p:sp>
      <p:sp>
        <p:nvSpPr>
          <p:cNvPr id="54" name="Shape 51"/>
          <p:cNvSpPr/>
          <p:nvPr/>
        </p:nvSpPr>
        <p:spPr>
          <a:xfrm>
            <a:off x="5001870" y="3994319"/>
            <a:ext cx="106509" cy="1331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2"/>
          <p:cNvSpPr/>
          <p:nvPr/>
        </p:nvSpPr>
        <p:spPr>
          <a:xfrm>
            <a:off x="5119031" y="3983668"/>
            <a:ext cx="34616" cy="3461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56" name="Text 53"/>
          <p:cNvSpPr/>
          <p:nvPr/>
        </p:nvSpPr>
        <p:spPr>
          <a:xfrm>
            <a:off x="5431536" y="340156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주요 출강</a:t>
            </a:r>
            <a:endParaRPr lang="en-US" sz="2200" dirty="0"/>
          </a:p>
        </p:txBody>
      </p:sp>
      <p:sp>
        <p:nvSpPr>
          <p:cNvPr id="57" name="Shape 54"/>
          <p:cNvSpPr/>
          <p:nvPr/>
        </p:nvSpPr>
        <p:spPr>
          <a:xfrm>
            <a:off x="7040880" y="360273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7260336" y="340156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공공기관 · 지자체 · 교육청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기업·공기업 · 대학 · 소상공인</a:t>
            </a:r>
            <a:endParaRPr lang="en-US" sz="1800" dirty="0"/>
          </a:p>
        </p:txBody>
      </p:sp>
      <p:sp>
        <p:nvSpPr>
          <p:cNvPr id="59" name="Shape 56"/>
          <p:cNvSpPr/>
          <p:nvPr/>
        </p:nvSpPr>
        <p:spPr>
          <a:xfrm>
            <a:off x="4572000" y="4590288"/>
            <a:ext cx="7068312" cy="1078992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0" name="Shape 57"/>
          <p:cNvSpPr/>
          <p:nvPr/>
        </p:nvSpPr>
        <p:spPr>
          <a:xfrm>
            <a:off x="4809744" y="4873752"/>
            <a:ext cx="512064" cy="512064"/>
          </a:xfrm>
          <a:prstGeom prst="ellipse">
            <a:avLst/>
          </a:prstGeom>
          <a:solidFill>
            <a:srgbClr val="F7F2E8"/>
          </a:solidFill>
          <a:ln/>
        </p:spPr>
      </p:sp>
      <p:sp>
        <p:nvSpPr>
          <p:cNvPr id="61" name="Shape 58"/>
          <p:cNvSpPr/>
          <p:nvPr/>
        </p:nvSpPr>
        <p:spPr>
          <a:xfrm>
            <a:off x="5033823" y="4996647"/>
            <a:ext cx="63906" cy="207693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62" name="Shape 59"/>
          <p:cNvSpPr/>
          <p:nvPr/>
        </p:nvSpPr>
        <p:spPr>
          <a:xfrm>
            <a:off x="5033823" y="4975345"/>
            <a:ext cx="63906" cy="2662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63" name="Shape 60"/>
          <p:cNvSpPr/>
          <p:nvPr/>
        </p:nvSpPr>
        <p:spPr>
          <a:xfrm rot="10800000">
            <a:off x="5033823" y="5204341"/>
            <a:ext cx="63906" cy="6923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64" name="Shape 61"/>
          <p:cNvSpPr/>
          <p:nvPr/>
        </p:nvSpPr>
        <p:spPr>
          <a:xfrm>
            <a:off x="4975243" y="5294873"/>
            <a:ext cx="181066" cy="15976"/>
          </a:xfrm>
          <a:prstGeom prst="rect">
            <a:avLst/>
          </a:prstGeom>
          <a:solidFill>
            <a:srgbClr val="8A94A0"/>
          </a:solidFill>
          <a:ln/>
        </p:spPr>
      </p:sp>
      <p:sp>
        <p:nvSpPr>
          <p:cNvPr id="65" name="Text 62"/>
          <p:cNvSpPr/>
          <p:nvPr/>
        </p:nvSpPr>
        <p:spPr>
          <a:xfrm>
            <a:off x="5431536" y="4590288"/>
            <a:ext cx="1554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대표 저서</a:t>
            </a:r>
            <a:endParaRPr lang="en-US" sz="2200" dirty="0"/>
          </a:p>
        </p:txBody>
      </p:sp>
      <p:sp>
        <p:nvSpPr>
          <p:cNvPr id="66" name="Shape 63"/>
          <p:cNvSpPr/>
          <p:nvPr/>
        </p:nvSpPr>
        <p:spPr>
          <a:xfrm>
            <a:off x="7040880" y="4791456"/>
            <a:ext cx="0" cy="676656"/>
          </a:xfrm>
          <a:prstGeom prst="line">
            <a:avLst/>
          </a:prstGeom>
          <a:noFill/>
          <a:ln w="12700">
            <a:solidFill>
              <a:srgbClr val="D8DCE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7260336" y="4590288"/>
            <a:ext cx="41422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「생성형AI 활용 바이블」</a:t>
            </a:r>
            <a:endParaRPr lang="en-US" sz="18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「이것이 코파일럿이다」 외 다수</a:t>
            </a:r>
            <a:endParaRPr lang="en-US" sz="1800" dirty="0"/>
          </a:p>
        </p:txBody>
      </p:sp>
      <p:sp>
        <p:nvSpPr>
          <p:cNvPr id="68" name="Shape 65"/>
          <p:cNvSpPr/>
          <p:nvPr/>
        </p:nvSpPr>
        <p:spPr>
          <a:xfrm>
            <a:off x="4572000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69" name="Text 66"/>
          <p:cNvSpPr/>
          <p:nvPr/>
        </p:nvSpPr>
        <p:spPr>
          <a:xfrm>
            <a:off x="4572000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생성형AI</a:t>
            </a:r>
            <a:endParaRPr lang="en-US" sz="1800" dirty="0"/>
          </a:p>
        </p:txBody>
      </p:sp>
      <p:sp>
        <p:nvSpPr>
          <p:cNvPr id="70" name="Shape 67"/>
          <p:cNvSpPr/>
          <p:nvPr/>
        </p:nvSpPr>
        <p:spPr>
          <a:xfrm>
            <a:off x="6364224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1" name="Text 68"/>
          <p:cNvSpPr/>
          <p:nvPr/>
        </p:nvSpPr>
        <p:spPr>
          <a:xfrm>
            <a:off x="6364224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endParaRPr lang="en-US" sz="1800" dirty="0"/>
          </a:p>
        </p:txBody>
      </p:sp>
      <p:sp>
        <p:nvSpPr>
          <p:cNvPr id="72" name="Shape 69"/>
          <p:cNvSpPr/>
          <p:nvPr/>
        </p:nvSpPr>
        <p:spPr>
          <a:xfrm>
            <a:off x="8156448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73" name="Text 70"/>
          <p:cNvSpPr/>
          <p:nvPr/>
        </p:nvSpPr>
        <p:spPr>
          <a:xfrm>
            <a:off x="8156448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SNS 마케팅</a:t>
            </a:r>
            <a:endParaRPr lang="en-US" sz="1800" dirty="0"/>
          </a:p>
        </p:txBody>
      </p:sp>
      <p:sp>
        <p:nvSpPr>
          <p:cNvPr id="74" name="Shape 71"/>
          <p:cNvSpPr/>
          <p:nvPr/>
        </p:nvSpPr>
        <p:spPr>
          <a:xfrm>
            <a:off x="9948672" y="5907024"/>
            <a:ext cx="1700784" cy="548640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75" name="Text 72"/>
          <p:cNvSpPr/>
          <p:nvPr/>
        </p:nvSpPr>
        <p:spPr>
          <a:xfrm>
            <a:off x="9948672" y="5907024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소상공인</a:t>
            </a:r>
            <a:endParaRPr lang="en-US" sz="1800" dirty="0"/>
          </a:p>
        </p:txBody>
      </p:sp>
      <p:sp>
        <p:nvSpPr>
          <p:cNvPr id="76" name="Text 73"/>
          <p:cNvSpPr/>
          <p:nvPr/>
        </p:nvSpPr>
        <p:spPr>
          <a:xfrm>
            <a:off x="4572000" y="6583680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소셜앤비즈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 차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36576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554480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554480"/>
            <a:ext cx="91440" cy="65836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7" name="Shape 5"/>
          <p:cNvSpPr/>
          <p:nvPr/>
        </p:nvSpPr>
        <p:spPr>
          <a:xfrm>
            <a:off x="859536" y="167335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8" name="Text 6"/>
          <p:cNvSpPr/>
          <p:nvPr/>
        </p:nvSpPr>
        <p:spPr>
          <a:xfrm>
            <a:off x="859536" y="16733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63040" y="155448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11512" y="15544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25분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322576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2322576"/>
            <a:ext cx="91440" cy="65836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3" name="Shape 11"/>
          <p:cNvSpPr/>
          <p:nvPr/>
        </p:nvSpPr>
        <p:spPr>
          <a:xfrm>
            <a:off x="859536" y="2441448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59536" y="2441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63040" y="2322576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811512" y="232257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35분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3090672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3090672"/>
            <a:ext cx="91440" cy="658368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9" name="Shape 17"/>
          <p:cNvSpPr/>
          <p:nvPr/>
        </p:nvSpPr>
        <p:spPr>
          <a:xfrm>
            <a:off x="859536" y="3209544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59536" y="3209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63040" y="3090672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811512" y="3090672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50분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3858768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3858768"/>
            <a:ext cx="91440" cy="658368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5" name="Shape 23"/>
          <p:cNvSpPr/>
          <p:nvPr/>
        </p:nvSpPr>
        <p:spPr>
          <a:xfrm>
            <a:off x="859536" y="3977640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" y="3977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463040" y="3858768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811512" y="3858768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40분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548640" y="4626864"/>
            <a:ext cx="11091672" cy="658368"/>
          </a:xfrm>
          <a:prstGeom prst="rect">
            <a:avLst/>
          </a:prstGeom>
          <a:solidFill>
            <a:srgbClr val="E6EAEF"/>
          </a:solidFill>
          <a:ln/>
        </p:spPr>
      </p:sp>
      <p:sp>
        <p:nvSpPr>
          <p:cNvPr id="30" name="Shape 28"/>
          <p:cNvSpPr/>
          <p:nvPr/>
        </p:nvSpPr>
        <p:spPr>
          <a:xfrm>
            <a:off x="548640" y="4626864"/>
            <a:ext cx="91440" cy="65836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1" name="Shape 29"/>
          <p:cNvSpPr/>
          <p:nvPr/>
        </p:nvSpPr>
        <p:spPr>
          <a:xfrm>
            <a:off x="859536" y="4745736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2" name="Text 30"/>
          <p:cNvSpPr/>
          <p:nvPr/>
        </p:nvSpPr>
        <p:spPr>
          <a:xfrm>
            <a:off x="859536" y="4745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5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463040" y="4626864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811512" y="4626864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548640" y="5394960"/>
            <a:ext cx="11091672" cy="658368"/>
          </a:xfrm>
          <a:prstGeom prst="rect">
            <a:avLst/>
          </a:prstGeom>
          <a:solidFill>
            <a:srgbClr val="FFF3E8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5394960"/>
            <a:ext cx="91440" cy="658368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37" name="Shape 35"/>
          <p:cNvSpPr/>
          <p:nvPr/>
        </p:nvSpPr>
        <p:spPr>
          <a:xfrm>
            <a:off x="859536" y="5513832"/>
            <a:ext cx="420624" cy="420624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8" name="Text 36"/>
          <p:cNvSpPr/>
          <p:nvPr/>
        </p:nvSpPr>
        <p:spPr>
          <a:xfrm>
            <a:off x="859536" y="55138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6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1463040" y="5394960"/>
            <a:ext cx="8165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811512" y="53949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15분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12580" y="2408530"/>
            <a:ext cx="1612087" cy="1237183"/>
          </a:xfrm>
          <a:prstGeom prst="roundRect">
            <a:avLst>
              <a:gd name="adj" fmla="val 11826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10800000">
            <a:off x="9587484" y="3570732"/>
            <a:ext cx="449885" cy="487375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9512503" y="2446020"/>
            <a:ext cx="1012241" cy="1162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9000" dirty="0"/>
          </a:p>
        </p:txBody>
      </p:sp>
      <p:sp>
        <p:nvSpPr>
          <p:cNvPr id="8" name="Shape 6"/>
          <p:cNvSpPr/>
          <p:nvPr/>
        </p:nvSpPr>
        <p:spPr>
          <a:xfrm>
            <a:off x="10524744" y="3720694"/>
            <a:ext cx="787298" cy="637337"/>
          </a:xfrm>
          <a:prstGeom prst="roundRect">
            <a:avLst>
              <a:gd name="adj" fmla="val 14347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가. 문제 정의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작가 브랜드를 어느 시장에 무엇으로 확장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부터 시작함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도구 사용법이 아니라 내 작품의 문제에서 출발 — 무엇을 · 누구에게 · 어디에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작품을 무엇으로 확장하고 싶으세요?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어디에 보여줄 건가요?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가장 바라는 결과는?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 가장 어려운 점은?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같은 도구, 같은 시간 — 출발점이 결과를 가름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막연한 요청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"내 작품 소개글 써줘" — 정보가 없어 AI가 지어냄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누구에게 · 어디에 보여줄지가 없음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결과를 고칠 기준이 없어 그대로 씀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114800"/>
          </a:xfrm>
          <a:prstGeom prst="roundRect">
            <a:avLst>
              <a:gd name="adj" fmla="val 266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정의가 있는 요청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목표(To-Be)와 걸림돌(As-Is)이 한 문장에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곳과 규격이 정해져 있음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먼저 묻게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하고 답을 모아 시킴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문장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화면이 진단 답으로 초안을 만들어 줌 — 최종 확정은 내가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정의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문장 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{목표}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원하지만 {걸림돌} 때문에 막힌다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이번 시간에 트랙별 핵심 문서을(를) 만든다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1에 손으로 한 번 더 적음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291840"/>
          </a:xfrm>
          <a:prstGeom prst="roundRect">
            <a:avLst>
              <a:gd name="adj" fmla="val 3333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확정할 때 확인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2596896"/>
            <a:ext cx="488746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목표와 걸림돌이 둘 다 있는가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만들 것이 하나로 정해졌는가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보여줄 곳이 있는가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512503" y="2521001"/>
            <a:ext cx="1274674" cy="1724558"/>
          </a:xfrm>
          <a:prstGeom prst="roundRect">
            <a:avLst>
              <a:gd name="adj" fmla="val 573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774936" y="2895905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9774936" y="3345790"/>
            <a:ext cx="749808" cy="112471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774936" y="3795674"/>
            <a:ext cx="449885" cy="112471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나. 필요 지식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작가노트·포트폴리오·라이선싱·전시 채널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작가를 말로 옮기기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작가를 말로 옮기기 3개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작가노트와 바이오의 차이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작가노트는 "왜·어떻게 만들었나"를 1인칭으로, 바이오(작가 소개)는 이력·활동을 3인칭으로. 둘을 섞으면 어느 쪽도 안 됩니다.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작가노트(Artist Statement)는 주제·재료·과정·질문을 담은 200~400자.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한 줄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주제 · 재료 · 질문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모든 글의 뼈대는 한 문장입니다. 무엇을 · 어떤 재료로 · 어떤 질문을.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예: "한지 위에 먹과 아크릴을 겹쳐, 숨 쉬는 순간이 남는지를 묻는 연작".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작가를 말로 옮기기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작가를 말로 옮기기 3개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포트폴리오 한 장의 구성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31660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63613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463613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63613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포트폴리오는 같은 한 장의 반복입니다. 사진 1 + 제목·재료·크기·연도 + 한 줄 + 연락처.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작품 8~12점, 최근작부터, 사진은 정면·디테일 2장.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작품을 사업으로 잇기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작품을 사업으로 잇기 3개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가격 책정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가격은 감이 아니라 기준입니다. 크기(호수) · 재료비 · 제작 시간 · 경력 · 에디션 수.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비슷한 경력 작가의 공개 가격을 참고해 기준 단가를 정하고, 갤러리 수수료를 감안합니다.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아트굿즈 계보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23859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11169506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11160376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1283623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원화 → 프린트 → 굿즈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점의 원화가 프린트·엽서·포스터·아트토이로 이어집니다. 원화의 가치를 지키는 순서가 있습니다.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원화(1점) → 한정 프린트(에디션 번호) → 굿즈(소량·저단가).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작품을 사업으로 잇기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작품을 사업으로 잇기 3개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콜라보·라이선싱 제안서의 구조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395143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5440790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13" name="Text 11"/>
          <p:cNvSpPr/>
          <p:nvPr/>
        </p:nvSpPr>
        <p:spPr>
          <a:xfrm>
            <a:off x="5431660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554907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제안서는 A4 한 장입니다. 나는 누구 → 무엇을 함께 → 상대가 얻는 것 → 조건.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작가 소개 3문장 → 제안(어떤 작품을 어디에) → 기대 효과(상대 관점) → 조건(기간·범위·비용은 [협의]) → 포트폴리오 링크·연락처.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채널별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채널별 핵심 4개 · 1/2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갤러리·아트페어의 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전시에서는 서문 3문단과 작품 카드가 작가 대신 말합니다. 관람객은 카드를 3초 읽습니다.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서문: 왜 이 주제 / 무엇을 담았나 / 어떻게 봐 주길.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온라인 작품 판매의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화면 너머 구매자는 재료·크기·에디션·보관법을 알아야 삽니다. 사진 3장 + 사실.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정면·디테일·공간 연출 사진, 실제 크기 비교, 액자·배송·반품 안내.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C.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채널별 핵심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채널별 핵심 4개 · 2/2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인스타그램의 문법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2700000">
            <a:off x="5532083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사진 + 과정 15초 + 짧은 글. 저장이 많은 글이 퍼집니다.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완성작만 올리지 말고 과정·재료·작업실을 섞으면 작가의 사람이 보입니다.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기업·공공 콜라보 제안의 문법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제안은 상대가 얻는 것부터 씁니다. 내 작품 자랑이 아니라 상대의 공간·고객에 무엇이 좋아지는가.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담당자는 하루에 여러 제안을 받습니다.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D.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권리와 진정성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 지식 12개 중 권리와 진정성 2개 — 해설과 한 걸음 더는 워크북에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저작권·에디션·AI 사용 고지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13402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12" name="Shape 10"/>
          <p:cNvSpPr/>
          <p:nvPr/>
        </p:nvSpPr>
        <p:spPr>
          <a:xfrm>
            <a:off x="5454484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527519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77307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Shape 13"/>
          <p:cNvSpPr/>
          <p:nvPr/>
        </p:nvSpPr>
        <p:spPr>
          <a:xfrm>
            <a:off x="5504695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37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Shape 15"/>
          <p:cNvSpPr/>
          <p:nvPr/>
        </p:nvSpPr>
        <p:spPr>
          <a:xfrm>
            <a:off x="5431660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18" name="Shape 16"/>
          <p:cNvSpPr/>
          <p:nvPr/>
        </p:nvSpPr>
        <p:spPr>
          <a:xfrm>
            <a:off x="5390578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9" name="Shape 17"/>
          <p:cNvSpPr/>
          <p:nvPr/>
        </p:nvSpPr>
        <p:spPr>
          <a:xfrm>
            <a:off x="5595989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0" name="Text 18"/>
          <p:cNvSpPr/>
          <p:nvPr/>
        </p:nvSpPr>
        <p:spPr>
          <a:xfrm>
            <a:off x="786384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작품의 권리는 내가 지킵니다. 에디션 수를 밝히고, AI를 어디에 썼는지 스스로 정한 기준대로 밝힙니다.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작품 이미지 사용 범위(SNS·굿즈·라이선싱)를 계약으로 구분합니다.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277356" y="1828800"/>
            <a:ext cx="5362956" cy="4480560"/>
          </a:xfrm>
          <a:prstGeom prst="roundRect">
            <a:avLst>
              <a:gd name="adj" fmla="val 2449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23" name="Text 21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진정성 — 부풀리지 않기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11142118" y="2030158"/>
            <a:ext cx="191717" cy="141505"/>
          </a:xfrm>
          <a:prstGeom prst="roundRect">
            <a:avLst>
              <a:gd name="adj" fmla="val 77544"/>
            </a:avLst>
          </a:prstGeom>
          <a:solidFill>
            <a:srgbClr val="228B5E"/>
          </a:solidFill>
          <a:ln/>
        </p:spPr>
      </p:sp>
      <p:sp>
        <p:nvSpPr>
          <p:cNvPr id="26" name="Shape 24"/>
          <p:cNvSpPr/>
          <p:nvPr/>
        </p:nvSpPr>
        <p:spPr>
          <a:xfrm>
            <a:off x="11183200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256235" y="2071240"/>
            <a:ext cx="36517" cy="36517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11206023" y="2130581"/>
            <a:ext cx="6390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9" name="Shape 27"/>
          <p:cNvSpPr/>
          <p:nvPr/>
        </p:nvSpPr>
        <p:spPr>
          <a:xfrm>
            <a:off x="11233411" y="1984511"/>
            <a:ext cx="9129" cy="45647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0" name="Shape 28"/>
          <p:cNvSpPr/>
          <p:nvPr/>
        </p:nvSpPr>
        <p:spPr>
          <a:xfrm>
            <a:off x="11215153" y="1952559"/>
            <a:ext cx="45647" cy="45647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31" name="Shape 29"/>
          <p:cNvSpPr/>
          <p:nvPr/>
        </p:nvSpPr>
        <p:spPr>
          <a:xfrm>
            <a:off x="11160376" y="2185357"/>
            <a:ext cx="155199" cy="91294"/>
          </a:xfrm>
          <a:prstGeom prst="roundRect">
            <a:avLst>
              <a:gd name="adj" fmla="val 100160"/>
            </a:avLst>
          </a:prstGeom>
          <a:solidFill>
            <a:srgbClr val="228B5E"/>
          </a:solidFill>
          <a:ln/>
        </p:spPr>
      </p:sp>
      <p:sp>
        <p:nvSpPr>
          <p:cNvPr id="32" name="Shape 30"/>
          <p:cNvSpPr/>
          <p:nvPr/>
        </p:nvSpPr>
        <p:spPr>
          <a:xfrm>
            <a:off x="11119294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3" name="Shape 31"/>
          <p:cNvSpPr/>
          <p:nvPr/>
        </p:nvSpPr>
        <p:spPr>
          <a:xfrm>
            <a:off x="11324705" y="2199052"/>
            <a:ext cx="31953" cy="1369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34" name="Text 32"/>
          <p:cNvSpPr/>
          <p:nvPr/>
        </p:nvSpPr>
        <p:spPr>
          <a:xfrm>
            <a:off x="6515100" y="2596896"/>
            <a:ext cx="48874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작품에 없는 의미를 AI가 그럴듯하게 붙여 줍니다. 내가 실제로 한 것만 남깁니다.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한 걸음 더 — AI 초안의 형용사·의미 부여를 한 번에 절반으로 줄이는 것이 작가노트 다듬기의 첫 단계입니다.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확장 지식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더 가면 좋은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필수의 세부가 아니라 그 너머 · 필요할 때 워크북에서 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필요 지식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경력기술서와 CV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지원사업·레지던시 찾기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촬영과 기록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SNS 운영 리듬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관람객·구매자 응대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굿즈 제작처 리서치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277356" y="1828800"/>
            <a:ext cx="5362956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콜라보 사례 찾기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계약서 기본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세금과 사업자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환각과 이력</a:t>
            </a:r>
            <a:endParaRPr lang="en-US" sz="1800" dirty="0"/>
          </a:p>
          <a:p>
            <a:pPr marL="101600" indent="-101600">
              <a:lnSpc>
                <a:spcPct val="145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최종 책임은 나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924898" y="2446020"/>
            <a:ext cx="449885" cy="146212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924898" y="2296058"/>
            <a:ext cx="449885" cy="18745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7" name="Shape 5"/>
          <p:cNvSpPr/>
          <p:nvPr/>
        </p:nvSpPr>
        <p:spPr>
          <a:xfrm rot="10800000">
            <a:off x="9924898" y="3908146"/>
            <a:ext cx="449885" cy="487375"/>
          </a:xfrm>
          <a:prstGeom prst="triangl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512503" y="4545482"/>
            <a:ext cx="1274674" cy="112471"/>
          </a:xfrm>
          <a:prstGeom prst="rect">
            <a:avLst/>
          </a:prstGeom>
          <a:solidFill>
            <a:srgbClr val="5B93C6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다. 실습 1</a:t>
            </a:r>
            <a:endParaRPr lang="en-US" sz="4800" dirty="0"/>
          </a:p>
        </p:txBody>
      </p:sp>
      <p:sp>
        <p:nvSpPr>
          <p:cNvPr id="11" name="Shape 9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작가노트 → 브랜드 소개문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= 주문서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청록색 칸만 내 상황으로 바꾸면 됨 — 주황 [태그]는 그대로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ect">
            <a:avLst/>
          </a:prstGeom>
          <a:solidFill>
            <a:srgbClr val="E6EAEF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1828800"/>
            <a:ext cx="73152" cy="356616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Shape 7"/>
          <p:cNvSpPr/>
          <p:nvPr/>
        </p:nvSpPr>
        <p:spPr>
          <a:xfrm>
            <a:off x="621792" y="1828800"/>
            <a:ext cx="5289804" cy="384048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Text 8"/>
          <p:cNvSpPr/>
          <p:nvPr/>
        </p:nvSpPr>
        <p:spPr>
          <a:xfrm>
            <a:off x="804672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A. 평범한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이렇게 시키면 남의 얘기가 나옴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04672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트랙별 핵심 문서 써줘.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우리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{대표 연작·작품}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좋게 소개해줘.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정보가 없으니 AI가 지어냄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대상 · 채널 · 형식이 없음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고칠 기준이 없음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77356" y="1828800"/>
            <a:ext cx="5362956" cy="3566160"/>
          </a:xfrm>
          <a:prstGeom prst="rect">
            <a:avLst/>
          </a:prstGeom>
          <a:solidFill>
            <a:srgbClr val="F2F7F8"/>
          </a:solidFill>
          <a:ln w="9525">
            <a:solidFill>
              <a:srgbClr val="D8DCE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77356" y="1828800"/>
            <a:ext cx="73152" cy="3566160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4" name="Shape 12"/>
          <p:cNvSpPr/>
          <p:nvPr/>
        </p:nvSpPr>
        <p:spPr>
          <a:xfrm>
            <a:off x="6350508" y="1828800"/>
            <a:ext cx="5289804" cy="384048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5" name="Text 13"/>
          <p:cNvSpPr/>
          <p:nvPr/>
        </p:nvSpPr>
        <p:spPr>
          <a:xfrm>
            <a:off x="6533388" y="1828800"/>
            <a:ext cx="49240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B. 전문 버전   </a:t>
            </a:r>
            <a:pPr indent="0" marL="0">
              <a:buNone/>
            </a:pPr>
            <a:r>
              <a:rPr lang="en-US" sz="1400" dirty="0">
                <a:solidFill>
                  <a:srgbClr val="F2F7F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역할 · 목표 · 맥락 · 형식 · 예외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33388" y="2322576"/>
            <a:ext cx="488746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[역할]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너는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{트랙·묶음}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분야 전문가다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[문제 정의]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{나의 문제 정의}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{작가명·브랜드}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{대표 연작·작품}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{작가노트 한 줄}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[정보]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{관람객·구매자}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[형식]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017A8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{채널 규격}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· 쉬운 우리말</a:t>
            </a:r>
            <a:endParaRPr lang="en-US" sz="16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E8640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[예외]</a:t>
            </a:r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없는 사실 · 과장 표현 금지</a:t>
            </a:r>
            <a:endParaRPr lang="en-US" sz="16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전체 프롬프트 A · B · C는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https://snb-k-bridge.netlify.app/courses/art-startup/prompts#p2-artist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AI가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먼저 묻게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하기 (역질문)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무엇을 써야 할지 모를 때 — 질문을 만드는 질문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묻게 하는 법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485571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 rot="10800000">
            <a:off x="3531218" y="2171663"/>
            <a:ext cx="54776" cy="59341"/>
          </a:xfrm>
          <a:prstGeom prst="triangle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3522088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45335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바로 쓰지 말고 질문부터 하라고 시킴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질문은 한 번에 하나씩, 최대 5개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답을 다 들은 뒤에만 초안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무엇부터 묻게 하나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22974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017A8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rot="2700000">
            <a:off x="7441655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2" name="Text 20"/>
          <p:cNvSpPr/>
          <p:nvPr/>
        </p:nvSpPr>
        <p:spPr>
          <a:xfrm>
            <a:off x="4605528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 작품이 무엇인지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누가 보길 바라는지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남과 다른지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186928" y="1828800"/>
            <a:ext cx="3453384" cy="4114800"/>
          </a:xfrm>
          <a:prstGeom prst="roundRect">
            <a:avLst>
              <a:gd name="adj" fmla="val 31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5" name="Text 23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답을 받은 뒤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11132988" y="2043852"/>
            <a:ext cx="209976" cy="209976"/>
          </a:xfrm>
          <a:prstGeom prst="ellipse">
            <a:avLst/>
          </a:prstGeom>
          <a:solidFill>
            <a:srgbClr val="B0508C"/>
          </a:solidFill>
          <a:ln/>
        </p:spPr>
      </p:sp>
      <p:sp>
        <p:nvSpPr>
          <p:cNvPr id="28" name="Shape 26"/>
          <p:cNvSpPr/>
          <p:nvPr/>
        </p:nvSpPr>
        <p:spPr>
          <a:xfrm rot="2700000">
            <a:off x="11183200" y="2153405"/>
            <a:ext cx="59341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11224282" y="2126017"/>
            <a:ext cx="100423" cy="2510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8424672" y="2596896"/>
            <a:ext cx="2977896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라고 물음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사실 · 과장 확인 뒤 내 이름으로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보관해 다시 씀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B0508C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프롬프트 한 벌 만들기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워크시트 2에 내 정보를 적음 — 청록색 칸에 들어갈 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 기본 프롬프트를 복사해 AI에 넣고 결과를 봄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"왜 이렇게 썼어?"라고 묻고, 아쉬운 점 한 줄을 덧붙여 다시 시킴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 전문 프롬프트로 한 번 더 — 결과를 워크시트 3에 붙임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초안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362542" y="2408530"/>
            <a:ext cx="1574597" cy="1162202"/>
          </a:xfrm>
          <a:prstGeom prst="roundRect">
            <a:avLst>
              <a:gd name="adj" fmla="val 9441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699955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>
            <a:off x="10299802" y="2745943"/>
            <a:ext cx="299923" cy="299923"/>
          </a:xfrm>
          <a:prstGeom prst="ellipse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9887407" y="3233318"/>
            <a:ext cx="524866" cy="112471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9" name="Shape 7"/>
          <p:cNvSpPr/>
          <p:nvPr/>
        </p:nvSpPr>
        <p:spPr>
          <a:xfrm>
            <a:off x="10112350" y="2033626"/>
            <a:ext cx="74981" cy="37490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0" name="Shape 8"/>
          <p:cNvSpPr/>
          <p:nvPr/>
        </p:nvSpPr>
        <p:spPr>
          <a:xfrm>
            <a:off x="9962388" y="1771193"/>
            <a:ext cx="374904" cy="374904"/>
          </a:xfrm>
          <a:prstGeom prst="ellipse">
            <a:avLst/>
          </a:prstGeom>
          <a:solidFill>
            <a:srgbClr val="228B5E"/>
          </a:solidFill>
          <a:ln/>
        </p:spPr>
      </p:sp>
      <p:sp>
        <p:nvSpPr>
          <p:cNvPr id="11" name="Shape 9"/>
          <p:cNvSpPr/>
          <p:nvPr/>
        </p:nvSpPr>
        <p:spPr>
          <a:xfrm>
            <a:off x="9512503" y="3683203"/>
            <a:ext cx="1274674" cy="749808"/>
          </a:xfrm>
          <a:prstGeom prst="roundRect">
            <a:avLst>
              <a:gd name="adj" fmla="val 12195"/>
            </a:avLst>
          </a:prstGeom>
          <a:solidFill>
            <a:srgbClr val="5B93C6"/>
          </a:solidFill>
          <a:ln/>
        </p:spPr>
      </p:sp>
      <p:sp>
        <p:nvSpPr>
          <p:cNvPr id="12" name="Shape 10"/>
          <p:cNvSpPr/>
          <p:nvPr/>
        </p:nvSpPr>
        <p:spPr>
          <a:xfrm>
            <a:off x="9175090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10862158" y="3795674"/>
            <a:ext cx="262433" cy="1124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라. 실습 2</a:t>
            </a:r>
            <a:endParaRPr lang="en-US" sz="4800" dirty="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아트굿즈 목업 + 콜라보 제안서 개요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같은 정보로 한 번 더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무료 요금제 범위에서 · 유료 기능이 필요하면 강사가 알림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아트굿즈 목업 이미지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289804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5481872" y="2034723"/>
            <a:ext cx="54776" cy="178023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1872" y="2016464"/>
            <a:ext cx="54776" cy="22823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Shape 11"/>
          <p:cNvSpPr/>
          <p:nvPr/>
        </p:nvSpPr>
        <p:spPr>
          <a:xfrm rot="10800000">
            <a:off x="5481872" y="2212746"/>
            <a:ext cx="54776" cy="5934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5431660" y="2290345"/>
            <a:ext cx="155199" cy="13694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원화를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엽서·포스터·아트토이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로 옮긴 시안을 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77356" y="1828800"/>
            <a:ext cx="5362956" cy="3566160"/>
          </a:xfrm>
          <a:prstGeom prst="roundRect">
            <a:avLst>
              <a:gd name="adj" fmla="val 3077"/>
            </a:avLst>
          </a:prstGeom>
          <a:solidFill>
            <a:srgbClr val="E9F4EE"/>
          </a:solidFill>
          <a:ln w="12700">
            <a:solidFill>
              <a:srgbClr val="228B5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228B5E"/>
          </a:solidFill>
          <a:ln/>
        </p:spPr>
      </p:sp>
      <p:sp>
        <p:nvSpPr>
          <p:cNvPr id="18" name="Text 16"/>
          <p:cNvSpPr/>
          <p:nvPr/>
        </p:nvSpPr>
        <p:spPr>
          <a:xfrm>
            <a:off x="6515100" y="1837944"/>
            <a:ext cx="44668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기업·공공 콜라보 제안서 개요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60376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228B5E"/>
          </a:solidFill>
          <a:ln/>
        </p:spPr>
      </p:sp>
      <p:sp>
        <p:nvSpPr>
          <p:cNvPr id="21" name="Shape 19"/>
          <p:cNvSpPr/>
          <p:nvPr/>
        </p:nvSpPr>
        <p:spPr>
          <a:xfrm>
            <a:off x="11192329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92329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11192329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6515100" y="2596896"/>
            <a:ext cx="4887468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A4 한 장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제안서의 개요입니다.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프롬프트를 복사해 넣음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안은 골라서 채움 · 청록색 칸은 내 정보</a:t>
            </a:r>
            <a:endParaRPr lang="en-US" sz="18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5504688"/>
            <a:ext cx="868680" cy="86868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548640" y="5504688"/>
            <a:ext cx="10040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 프롬프트는 웹 모음집에서 복사
</a:t>
            </a:r>
            <a:pPr algn="r" indent="0" marL="0">
              <a:buNone/>
            </a:pPr>
            <a:r>
              <a:rPr lang="en-US" sz="14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https://snb-k-bridge.netlify.app/courses/art-startup/prompts#p2-artist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228B5E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이미지 · 영상 · 슬라이드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228B5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1의 정보를 그대로 씀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워크북의 실습 2 프롬프트를 복사해 생성 AI에 넣음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77824" y="4352544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7" name="Text 15"/>
          <p:cNvSpPr/>
          <p:nvPr/>
        </p:nvSpPr>
        <p:spPr>
          <a:xfrm>
            <a:off x="877824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81328" y="4279392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 ] 안의 선택지를 골라 채우고 한 장 만듦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77824" y="5138928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20" name="Text 18"/>
          <p:cNvSpPr/>
          <p:nvPr/>
        </p:nvSpPr>
        <p:spPr>
          <a:xfrm>
            <a:off x="877824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481328" y="5065776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마음에 안 들면 스타일 · 구도 한 줄만 바꿔 다시 시킴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5705856"/>
            <a:ext cx="9171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시제품·굿즈 이미지 또는 숏폼 대본·썸네일 (워크시트 3과 연동)</a:t>
            </a:r>
            <a:endParaRPr lang="en-US" sz="18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0" y="504748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287561" y="2521001"/>
            <a:ext cx="1724558" cy="1724558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 rot="2700000">
            <a:off x="9699955" y="3420770"/>
            <a:ext cx="487375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7" name="Shape 5"/>
          <p:cNvSpPr/>
          <p:nvPr/>
        </p:nvSpPr>
        <p:spPr>
          <a:xfrm rot="-2700000">
            <a:off x="10037369" y="3195828"/>
            <a:ext cx="824789" cy="206197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F934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마. 검증</a:t>
            </a:r>
            <a:endParaRPr lang="en-US" sz="4800" dirty="0"/>
          </a:p>
        </p:txBody>
      </p:sp>
      <p:sp>
        <p:nvSpPr>
          <p:cNvPr id="10" name="Shape 8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BF9343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저작권·진정성·AI 사용 고지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그대로 쓰면 안 됨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AI의 답은 초안 · 확인한 뒤에 내 이름으로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201168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201168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60320" y="182880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전시·수상·소장 이력과 재료·크기·연도·가격이 사실과 같은지 확인했다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83464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" y="301752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3" name="Text 11"/>
          <p:cNvSpPr/>
          <p:nvPr/>
        </p:nvSpPr>
        <p:spPr>
          <a:xfrm>
            <a:off x="713232" y="301752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560320" y="283464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"최고·유일·독보적" 같은 과장과 다른 작가의 표현을 뺐다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F0F3F7"/>
          </a:solidFill>
          <a:ln w="12700">
            <a:solidFill>
              <a:srgbClr val="E2E6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" y="402336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02D5A"/>
          </a:solidFill>
          <a:ln/>
        </p:spPr>
      </p:sp>
      <p:sp>
        <p:nvSpPr>
          <p:cNvPr id="17" name="Text 15"/>
          <p:cNvSpPr/>
          <p:nvPr/>
        </p:nvSpPr>
        <p:spPr>
          <a:xfrm>
            <a:off x="713232" y="402336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560320" y="384048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에디션 수와 이미지 사용 범위를 정했고, 남의 작품·사진이 섞이지 않았다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11091672" cy="896112"/>
          </a:xfrm>
          <a:prstGeom prst="roundRect">
            <a:avLst>
              <a:gd name="adj" fmla="val 10204"/>
            </a:avLst>
          </a:prstGeom>
          <a:solidFill>
            <a:srgbClr val="E7F2F3"/>
          </a:solidFill>
          <a:ln w="15875">
            <a:solidFill>
              <a:srgbClr val="017A8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3232" y="5029200"/>
            <a:ext cx="1572768" cy="530352"/>
          </a:xfrm>
          <a:prstGeom prst="roundRect">
            <a:avLst>
              <a:gd name="adj" fmla="val 50000"/>
            </a:avLst>
          </a:prstGeom>
          <a:solidFill>
            <a:srgbClr val="017A84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" y="5029200"/>
            <a:ext cx="1572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 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560320" y="4846320"/>
            <a:ext cx="878738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AI 도움을 어디까지 밝힐지 정했다 (공모·지원사업은 규정 확인)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9A7532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vs </a:t>
            </a:r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무엇이 다른지 한 줄로 말해 봄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검증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E6EAEF"/>
          </a:solidFill>
          <a:ln w="12700">
            <a:solidFill>
              <a:srgbClr val="002D5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5344668" cy="621792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✕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아쉬운 예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86384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"국내 유일의 천재 작가! 독보적 작품 세계! 소장 가치 100%!" — 근거 없는 유일·천재·100%는 신뢰를 잃고, 날짜·장소·에디션이 없어 관람객이 움직일 수 없습니다.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77356" y="1828800"/>
            <a:ext cx="5362956" cy="4297680"/>
          </a:xfrm>
          <a:prstGeom prst="roundRect">
            <a:avLst>
              <a:gd name="adj" fmla="val 2553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6500" y="1837944"/>
            <a:ext cx="5344668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3" name="Text 11"/>
          <p:cNvSpPr/>
          <p:nvPr/>
        </p:nvSpPr>
        <p:spPr>
          <a:xfrm>
            <a:off x="6515100" y="1837944"/>
            <a:ext cx="48874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✓  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좋은 예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515100" y="2596896"/>
            <a:ext cx="4887468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"한지 위에 먹이 번지는 순간을 본 적 있나요? 김하늘의 첫 개인전 「숨」이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11월 7일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성북동 갤러리에서 열립니다. 원화 열두 점, 한정 엽서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100장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은 현장에서 예약할 수 있습니다. 오시는 길은 프로필 링크에서."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4" name="Shape 2"/>
          <p:cNvSpPr/>
          <p:nvPr/>
        </p:nvSpPr>
        <p:spPr>
          <a:xfrm>
            <a:off x="8549640" y="1783080"/>
            <a:ext cx="3200400" cy="3200400"/>
          </a:xfrm>
          <a:prstGeom prst="ellipse">
            <a:avLst/>
          </a:prstGeom>
          <a:solidFill>
            <a:srgbClr val="0A3D72"/>
          </a:solidFill>
          <a:ln/>
        </p:spPr>
      </p:sp>
      <p:sp>
        <p:nvSpPr>
          <p:cNvPr id="5" name="Shape 3"/>
          <p:cNvSpPr/>
          <p:nvPr/>
        </p:nvSpPr>
        <p:spPr>
          <a:xfrm>
            <a:off x="9437522" y="2371039"/>
            <a:ext cx="1424635" cy="1912010"/>
          </a:xfrm>
          <a:prstGeom prst="roundRect">
            <a:avLst>
              <a:gd name="adj" fmla="val 6418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849917" y="2146097"/>
            <a:ext cx="599846" cy="337414"/>
          </a:xfrm>
          <a:prstGeom prst="roundRect">
            <a:avLst>
              <a:gd name="adj" fmla="val 16260"/>
            </a:avLst>
          </a:prstGeom>
          <a:solidFill>
            <a:srgbClr val="9A7532"/>
          </a:solidFill>
          <a:ln/>
        </p:spPr>
      </p:sp>
      <p:sp>
        <p:nvSpPr>
          <p:cNvPr id="7" name="Shape 5"/>
          <p:cNvSpPr/>
          <p:nvPr/>
        </p:nvSpPr>
        <p:spPr>
          <a:xfrm>
            <a:off x="9699955" y="285841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8" name="Shape 6"/>
          <p:cNvSpPr/>
          <p:nvPr/>
        </p:nvSpPr>
        <p:spPr>
          <a:xfrm>
            <a:off x="10524744" y="2783434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9" name="Shape 7"/>
          <p:cNvSpPr/>
          <p:nvPr/>
        </p:nvSpPr>
        <p:spPr>
          <a:xfrm>
            <a:off x="9699955" y="3308299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0" name="Shape 8"/>
          <p:cNvSpPr/>
          <p:nvPr/>
        </p:nvSpPr>
        <p:spPr>
          <a:xfrm>
            <a:off x="10524744" y="3233318"/>
            <a:ext cx="243688" cy="243688"/>
          </a:xfrm>
          <a:prstGeom prst="ellipse">
            <a:avLst/>
          </a:prstGeom>
          <a:solidFill>
            <a:srgbClr val="5B93C6"/>
          </a:solidFill>
          <a:ln/>
        </p:spPr>
      </p:sp>
      <p:sp>
        <p:nvSpPr>
          <p:cNvPr id="11" name="Shape 9"/>
          <p:cNvSpPr/>
          <p:nvPr/>
        </p:nvSpPr>
        <p:spPr>
          <a:xfrm>
            <a:off x="9699955" y="3758184"/>
            <a:ext cx="749808" cy="93726"/>
          </a:xfrm>
          <a:prstGeom prst="rect">
            <a:avLst/>
          </a:prstGeom>
          <a:solidFill>
            <a:srgbClr val="002D5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524744" y="3683203"/>
            <a:ext cx="243688" cy="243688"/>
          </a:xfrm>
          <a:prstGeom prst="ellipse">
            <a:avLst/>
          </a:prstGeom>
          <a:solidFill>
            <a:srgbClr val="9A753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15544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A7532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2. 트랙별 특화 활용 · 창작작가 창업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914400" y="1993392"/>
            <a:ext cx="7132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바. 자산화</a:t>
            </a:r>
            <a:endParaRPr lang="en-US" sz="4800" dirty="0"/>
          </a:p>
        </p:txBody>
      </p:sp>
      <p:sp>
        <p:nvSpPr>
          <p:cNvPr id="15" name="Shape 13"/>
          <p:cNvSpPr/>
          <p:nvPr/>
        </p:nvSpPr>
        <p:spPr>
          <a:xfrm>
            <a:off x="914400" y="3703320"/>
            <a:ext cx="1828800" cy="54864"/>
          </a:xfrm>
          <a:prstGeom prst="rect">
            <a:avLst/>
          </a:prstGeom>
          <a:solidFill>
            <a:srgbClr val="9A753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393192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800" dirty="0">
                <a:solidFill>
                  <a:srgbClr val="DCE6F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프롬프트·이미지 보관, 파트 3의 재료로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마무리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오늘 정리할 것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 다룬 내용을 세 가지로 정리함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FF3E8"/>
          </a:solidFill>
          <a:ln w="12700">
            <a:solidFill>
              <a:srgbClr val="E8640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57784" y="1837944"/>
            <a:ext cx="3435096" cy="621792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786384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1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0232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3522088" y="2043852"/>
            <a:ext cx="155199" cy="209976"/>
          </a:xfrm>
          <a:prstGeom prst="roundRect">
            <a:avLst>
              <a:gd name="adj" fmla="val 47134"/>
            </a:avLst>
          </a:prstGeom>
          <a:solidFill>
            <a:srgbClr val="E8640A"/>
          </a:solidFill>
          <a:ln/>
        </p:spPr>
      </p:sp>
      <p:sp>
        <p:nvSpPr>
          <p:cNvPr id="12" name="Shape 10"/>
          <p:cNvSpPr/>
          <p:nvPr/>
        </p:nvSpPr>
        <p:spPr>
          <a:xfrm>
            <a:off x="3554041" y="2089499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3554041" y="2144275"/>
            <a:ext cx="91294" cy="1369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554041" y="2199052"/>
            <a:ext cx="54776" cy="13694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15" name="Text 13"/>
          <p:cNvSpPr/>
          <p:nvPr/>
        </p:nvSpPr>
        <p:spPr>
          <a:xfrm>
            <a:off x="786384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노트는 나, 바이오는 그</a:t>
            </a:r>
            <a:endParaRPr lang="en-US" sz="1800" dirty="0"/>
          </a:p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섞지 않는다.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367784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E7F2F3"/>
          </a:solidFill>
          <a:ln w="12700">
            <a:solidFill>
              <a:srgbClr val="017A84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376928" y="1837944"/>
            <a:ext cx="3435096" cy="621792"/>
          </a:xfrm>
          <a:prstGeom prst="rect">
            <a:avLst/>
          </a:prstGeom>
          <a:solidFill>
            <a:srgbClr val="017A84"/>
          </a:solidFill>
          <a:ln/>
        </p:spPr>
      </p:sp>
      <p:sp>
        <p:nvSpPr>
          <p:cNvPr id="18" name="Text 16"/>
          <p:cNvSpPr/>
          <p:nvPr/>
        </p:nvSpPr>
        <p:spPr>
          <a:xfrm>
            <a:off x="4605528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2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7199376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04715" y="2030158"/>
            <a:ext cx="196281" cy="150635"/>
          </a:xfrm>
          <a:prstGeom prst="roundRect">
            <a:avLst>
              <a:gd name="adj" fmla="val 97125"/>
            </a:avLst>
          </a:prstGeom>
          <a:solidFill>
            <a:srgbClr val="017A84"/>
          </a:solidFill>
          <a:ln/>
        </p:spPr>
      </p:sp>
      <p:sp>
        <p:nvSpPr>
          <p:cNvPr id="21" name="Shape 19"/>
          <p:cNvSpPr/>
          <p:nvPr/>
        </p:nvSpPr>
        <p:spPr>
          <a:xfrm rot="10800000">
            <a:off x="7350362" y="2171663"/>
            <a:ext cx="54776" cy="59341"/>
          </a:xfrm>
          <a:prstGeom prst="triangle">
            <a:avLst/>
          </a:prstGeom>
          <a:solidFill>
            <a:srgbClr val="017A84"/>
          </a:solidFill>
          <a:ln/>
        </p:spPr>
      </p:sp>
      <p:sp>
        <p:nvSpPr>
          <p:cNvPr id="22" name="Text 20"/>
          <p:cNvSpPr/>
          <p:nvPr/>
        </p:nvSpPr>
        <p:spPr>
          <a:xfrm>
            <a:off x="7341232" y="2034723"/>
            <a:ext cx="123246" cy="14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464479" y="2189922"/>
            <a:ext cx="95858" cy="77600"/>
          </a:xfrm>
          <a:prstGeom prst="roundRect">
            <a:avLst>
              <a:gd name="adj" fmla="val 117835"/>
            </a:avLst>
          </a:prstGeom>
          <a:solidFill>
            <a:srgbClr val="E8640A"/>
          </a:solidFill>
          <a:ln/>
        </p:spPr>
      </p:sp>
      <p:sp>
        <p:nvSpPr>
          <p:cNvPr id="24" name="Text 22"/>
          <p:cNvSpPr/>
          <p:nvPr/>
        </p:nvSpPr>
        <p:spPr>
          <a:xfrm>
            <a:off x="4605528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17A8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원화 → 프린트 → 굿즈 순서로 가치를 지킨다.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86928" y="1828800"/>
            <a:ext cx="3453384" cy="3108960"/>
          </a:xfrm>
          <a:prstGeom prst="roundRect">
            <a:avLst>
              <a:gd name="adj" fmla="val 3529"/>
            </a:avLst>
          </a:prstGeom>
          <a:solidFill>
            <a:srgbClr val="F7EBF3"/>
          </a:solidFill>
          <a:ln w="12700">
            <a:solidFill>
              <a:srgbClr val="B0508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96072" y="1837944"/>
            <a:ext cx="3435096" cy="621792"/>
          </a:xfrm>
          <a:prstGeom prst="rect">
            <a:avLst/>
          </a:prstGeom>
          <a:solidFill>
            <a:srgbClr val="B0508C"/>
          </a:solidFill>
          <a:ln/>
        </p:spPr>
      </p:sp>
      <p:sp>
        <p:nvSpPr>
          <p:cNvPr id="27" name="Text 25"/>
          <p:cNvSpPr/>
          <p:nvPr/>
        </p:nvSpPr>
        <p:spPr>
          <a:xfrm>
            <a:off x="8424672" y="1837944"/>
            <a:ext cx="25572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 3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11018520" y="19293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11142118" y="2043852"/>
            <a:ext cx="150635" cy="150635"/>
          </a:xfrm>
          <a:prstGeom prst="ellipse">
            <a:avLst/>
          </a:prstGeom>
          <a:solidFill>
            <a:srgbClr val="FFFFFF"/>
          </a:solidFill>
          <a:ln w="13314">
            <a:solidFill>
              <a:srgbClr val="B0508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2700000">
            <a:off x="11260799" y="2185357"/>
            <a:ext cx="77600" cy="27388"/>
          </a:xfrm>
          <a:prstGeom prst="rect">
            <a:avLst/>
          </a:prstGeom>
          <a:solidFill>
            <a:srgbClr val="E8640A"/>
          </a:solidFill>
          <a:ln/>
        </p:spPr>
      </p:sp>
      <p:sp>
        <p:nvSpPr>
          <p:cNvPr id="31" name="Text 29"/>
          <p:cNvSpPr/>
          <p:nvPr/>
        </p:nvSpPr>
        <p:spPr>
          <a:xfrm>
            <a:off x="8424672" y="2596896"/>
            <a:ext cx="2977896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B0508C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pPr indent="0" marL="0">
              <a:lnSpc>
                <a:spcPct val="155000"/>
              </a:lnSpc>
              <a:buNone/>
            </a:pPr>
            <a:r>
              <a:rPr lang="en-US" sz="1800" b="1" dirty="0">
                <a:solidFill>
                  <a:srgbClr val="002D5A"/>
                </a:solidFill>
                <a:highlight>
                  <a:srgbClr val="FFE9A8"/>
                </a:highlight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제안서는 상대가 얻는 것부터, 이력과 에디션은 사실만.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548640" y="5175504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002D5A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5175504"/>
            <a:ext cx="10360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오늘의 결과물은 내일의 재료입니다 — </a:t>
            </a:r>
            <a:pPr algn="ctr" indent="0" marL="0">
              <a:buNone/>
            </a:pPr>
            <a:r>
              <a:rPr lang="en-US" sz="24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프롬프트는 보관</a:t>
            </a:r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결과는 검증, 내 이름으로.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73152" cy="658368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3" name="Text 1"/>
          <p:cNvSpPr/>
          <p:nvPr/>
        </p:nvSpPr>
        <p:spPr>
          <a:xfrm>
            <a:off x="768096" y="329184"/>
            <a:ext cx="10872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 과제</a:t>
            </a:r>
            <a:pPr indent="0" marL="0">
              <a:buNone/>
            </a:pPr>
            <a:r>
              <a:rPr lang="en-US" sz="42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— 다음 시간까지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68096" y="11704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dirty="0">
                <a:solidFill>
                  <a:srgbClr val="333333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순서대로 · 막히면 손을 듭니다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99832" y="21945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E8640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자산화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A79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Social &amp; Biz</a:t>
            </a:r>
            <a:pPr indent="0" marL="0">
              <a:buNone/>
            </a:pPr>
            <a:r>
              <a:rPr lang="en-US" sz="1100" dirty="0">
                <a:solidFill>
                  <a:srgbClr val="8A94A0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|  윤성임 박사  |  aceyun88@gmail.com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11091672" cy="4480560"/>
          </a:xfrm>
          <a:prstGeom prst="roundRect">
            <a:avLst>
              <a:gd name="adj" fmla="val 2857"/>
            </a:avLst>
          </a:prstGeom>
          <a:solidFill>
            <a:srgbClr val="FFF3E8"/>
          </a:solidFill>
          <a:ln w="19050">
            <a:solidFill>
              <a:srgbClr val="E8640A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822960" y="2066544"/>
            <a:ext cx="1097280" cy="402336"/>
          </a:xfrm>
          <a:prstGeom prst="roundRect">
            <a:avLst>
              <a:gd name="adj" fmla="val 50000"/>
            </a:avLst>
          </a:prstGeom>
          <a:solidFill>
            <a:srgbClr val="E8640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665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실습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77824" y="2779776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1" name="Text 9"/>
          <p:cNvSpPr/>
          <p:nvPr/>
        </p:nvSpPr>
        <p:spPr>
          <a:xfrm>
            <a:off x="877824" y="2779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81328" y="2706624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작품 한 줄 · 작가노트 · 굿즈 목업 1장을 파트 3 사업계획서의 재료로 보관하세요.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" y="3566160"/>
            <a:ext cx="457200" cy="457200"/>
          </a:xfrm>
          <a:prstGeom prst="ellipse">
            <a:avLst/>
          </a:prstGeom>
          <a:solidFill>
            <a:srgbClr val="E8640A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481328" y="3493008"/>
            <a:ext cx="9811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그리고 제안하고 싶은 기업·기관 한 곳의 이름을 정해 오세요.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5705856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2D5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가져가는 자산: 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트랙별 핵심 문서 · 시제품·굿즈 이미지 또는 숏폼 대본·썸네일 (워크시트 4와 연동)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소셜앤비즈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K-컬처 AI 예술창업 성장트랙 — 2. 트랙별 특화 활용 · 창작작가 창업</dc:title>
  <dc:subject>PptxGenJS Presentation</dc:subject>
  <dc:creator>윤성임</dc:creator>
  <cp:lastModifiedBy>윤성임</cp:lastModifiedBy>
  <cp:revision>1</cp:revision>
  <dcterms:created xsi:type="dcterms:W3CDTF">2026-09-06T12:03:57Z</dcterms:created>
  <dcterms:modified xsi:type="dcterms:W3CDTF">2026-09-06T12:03:57Z</dcterms:modified>
</cp:coreProperties>
</file>