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[IP란 무엇인가 (캐릭터·세계관·스토리)]
한 편의 그림이 아니라 계속 꺼내 쓸 수 있는 원천이 IP(지식재산)입니다. 캐릭터·세계관·스토리 셋이 갖춰지면 웹툰도 굿즈도 라이선싱도 거기서 나옵니다.
한 걸음 더:
IP(Intellectual Property)는 법률 용어로는 저작권·상표권 등이지만, 콘텐츠 창업에서는 "반복해서 수익을 만드는 원천 콘텐츠"를 뜻합니다. 캐릭터(누가), 세계관(어디서·어떤 규칙으로), 스토리(무슨 일이)가 한 줄씩 정리돼 있어야 AI에게 무엇을 시켜도 일관된 결과가 나옵니다. 외우는 법: "누가 · 어디서 · 무슨 일."
[캐릭터 시트 (외형·성격·말버릇·금기)]
캐릭터는 한 장짜리 이력서가 있어야 흔들리지 않습니다. 외형·성격·말버릇·절대 하지 않는 것 네 칸.
한 걸음 더:
외형(색·실루엣·소품), 성격(3단어), 말버릇(대사 예 2개), 금기(이 캐릭터가 절대 하지 않는 행동). 이 시트를 프롬프트의 {맥락}에 넣으면 회차가 달라도 같은 캐릭터가 나옵니다. 오늘 실습 1이 이 시트를 만듭니다.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[세계관 한 줄]
"고양이가 말을 하는 동네"처럼 규칙 하나가 세계관입니다. 규칙이 정해지면 에피소드가 저절로 나옵니다.
한 걸음 더:
장소 + 규칙 + 갈등 요소 한 줄. 예: "숲속 마을, 동물들은 편지로만 마음을 전한다, 우체부 토리는 글을 못 읽는다". AI에게 "이 세계관에서 나올 수 있는 에피소드 10개"를 물으면 연재 재료가 생깁니다.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[숏폼 대본 3단 (후킹 3초 → 본론 → 행동 유도)]
첫 3초에 멈추게 하고, 본론은 한 가지만, 마지막에 할 일 한마디(팔로우·다음 회·링크).
한 걸음 더:
15~30초 안에 장면 3~4개. 자막은 핵심어만 크게. 예술 콘텐츠는 "만드는 과정 → 완성 순간"이 가장 잘 통합니다. 실습 2의 영상 프롬프트가 장면·자막·내레이션을 표로 뽑아 줍니다. 외우는 법: "3초 · 하나 · 한마디."
[시리즈 설계 (주기 · 회차 · 시즌)]
한 편의 대박보다 같은 요일에 오는 한 편이 채널을 만듭니다. 주기·회차·시즌을 먼저 정합니다.
한 걸음 더:
주 1회면 12회가 한 시즌. 첫 시즌의 주제 한 줄과 12개 소재 목록을 미리 만들어 두면 "꾸준히 못 올림"이 해결됩니다. AI에게 "12회 소재 목록을 표로"를 시키세요.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[썸네일과 제목]
내용이 아니라 썸네일과 제목이 클릭을 결정합니다. 한 장면 + 큰 글자 3~5자.
한 걸음 더:
썸네일은 캐릭터 얼굴 크게, 배경 단순, 글자 3~5자. 제목은 궁금증(질문형) 또는 숫자형. 실습 2의 이미지 프롬프트로 썸네일 사양을 만듭니다.
[수익화 모델 다섯 가지]
콘텐츠의 돈은 다섯 갈래에서 옵니다. 광고 · 후원 · 굿즈 · 라이선싱 · 의뢰. 처음엔 하나만 고릅니다.
한 걸음 더:
플랫폼 광고 수익, 후원(멤버십), 굿즈·이모티콘, 라이선싱(캐릭터 사용 허락), 외주·의뢰. 어느 것이 내 IP에 먼저 열리는지는 대상 시청자에 달려 있습니다. 외우는 법: "광·후·굿·라·의."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[인스타그램의 문법]
이미지 1장 + 짧은 글 + 해시태그. 저장이 많은 글이 더 퍼집니다.
한 걸음 더:
캐릭터 일러스트는 정사각형·밝은 배경, 첫 줄에 대사 하나. 릴스는 그리는 과정 15초가 잘 통합니다.
[유튜브·숏폼의 문법]
숏폼은 첫 3초, 롱폼은 제목·썸네일. 둘 다 시청 지속 시간이 노출을 정합니다.
한 걸음 더:
숏폼은 세로 9:16, 자막 필수(무음 시청이 많음). 롱폼은 처음 30초에 결론을 먼저 보여 주고 과정으로 갑니다.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[웹툰 플랫폼의 문법]
플랫폼마다 컷 규격·회차 분량·연재 규정이 다릅니다. 공식 가이드를 먼저 읽습니다.
한 걸음 더:
도전·베스트 같은 진입 경로, 회차당 컷 수, 세로 스크롤 규격, 심의 규정을 각 플랫폼 공식 안내에서 확인합니다. 작품 소개 3문장과 태그가 첫 노출을 좌우합니다.
[크리에이터 플랫폼의 문법]
후원·구독형 플랫폼은 팬 한 사람에게 말 겁니다. 왜 후원해야 하는지가 소개글에 있어야 합니다.
한 걸음 더:
작품 소개 → 이 채널에서만 볼 수 있는 것 → 후원자에게 드리는 것 → 업로드 약속. 약속한 주기는 지킵니다.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[저작권·2차 창작·AI 표시]
남의 캐릭터·음원·폰트는 내 것이 아닙니다. AI로 만든 이미지·영상은 플랫폼 정책에 따라 표시가 필요할 수 있습니다.
한 걸음 더:
다른 작품의 캐릭터를 그리는 2차 창작은 원작자 정책과 저작권을 확인합니다. 배경음악·폰트는 사용 허락 범위를 확인합니다. AI 생성물 표시 의무는 플랫폼별 정책이 다르고 바뀌므로 올리기 전에 해당 플랫폼 공식 안내를 확인합니다(기준 2026-09).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전체 프롬프트: https://snb-k-bridge.netlify.app/courses/art-startup/prompts#p2-content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역질문 프롬프트: https://snb-k-bridge.netlify.app/courses/art-startup/prompts#p2-content-interview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실습 2 프롬프트: https://snb-k-bridge.netlify.app/courses/art-startup/prompts#p2-content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G_MASTER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66344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4" name="Shape 2"/>
          <p:cNvSpPr/>
          <p:nvPr/>
        </p:nvSpPr>
        <p:spPr>
          <a:xfrm>
            <a:off x="7882128" y="384048"/>
            <a:ext cx="3986784" cy="3986784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623146" y="1179576"/>
            <a:ext cx="504749" cy="164043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623146" y="1011326"/>
            <a:ext cx="504749" cy="21031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7" name="Shape 5"/>
          <p:cNvSpPr/>
          <p:nvPr/>
        </p:nvSpPr>
        <p:spPr>
          <a:xfrm rot="10800000">
            <a:off x="9623146" y="2820010"/>
            <a:ext cx="504749" cy="546811"/>
          </a:xfrm>
          <a:prstGeom prst="triangle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9160459" y="3535070"/>
            <a:ext cx="1430122" cy="126187"/>
          </a:xfrm>
          <a:prstGeom prst="rect">
            <a:avLst/>
          </a:prstGeom>
          <a:solidFill>
            <a:srgbClr val="5B93C6"/>
          </a:solidFill>
          <a:ln/>
        </p:spPr>
      </p:sp>
      <p:sp>
        <p:nvSpPr>
          <p:cNvPr id="9" name="Shape 7"/>
          <p:cNvSpPr/>
          <p:nvPr/>
        </p:nvSpPr>
        <p:spPr>
          <a:xfrm>
            <a:off x="7187184" y="2761488"/>
            <a:ext cx="1700784" cy="170078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0" name="Shape 8"/>
          <p:cNvSpPr/>
          <p:nvPr/>
        </p:nvSpPr>
        <p:spPr>
          <a:xfrm>
            <a:off x="7661209" y="3145902"/>
            <a:ext cx="752734" cy="555589"/>
          </a:xfrm>
          <a:prstGeom prst="roundRect">
            <a:avLst>
              <a:gd name="adj" fmla="val 19750"/>
            </a:avLst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7822509" y="3307202"/>
            <a:ext cx="143378" cy="143378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>
            <a:off x="8109265" y="3307202"/>
            <a:ext cx="143378" cy="143378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3" name="Shape 11"/>
          <p:cNvSpPr/>
          <p:nvPr/>
        </p:nvSpPr>
        <p:spPr>
          <a:xfrm>
            <a:off x="7912120" y="3540191"/>
            <a:ext cx="250911" cy="53767"/>
          </a:xfrm>
          <a:prstGeom prst="rect">
            <a:avLst/>
          </a:prstGeom>
          <a:solidFill>
            <a:srgbClr val="FFD9B8"/>
          </a:solidFill>
          <a:ln/>
        </p:spPr>
      </p:sp>
      <p:sp>
        <p:nvSpPr>
          <p:cNvPr id="14" name="Shape 12"/>
          <p:cNvSpPr/>
          <p:nvPr/>
        </p:nvSpPr>
        <p:spPr>
          <a:xfrm>
            <a:off x="8019654" y="2966679"/>
            <a:ext cx="35844" cy="179222"/>
          </a:xfrm>
          <a:prstGeom prst="rect">
            <a:avLst/>
          </a:prstGeom>
          <a:solidFill>
            <a:srgbClr val="FFD9B8"/>
          </a:solidFill>
          <a:ln/>
        </p:spPr>
      </p:sp>
      <p:sp>
        <p:nvSpPr>
          <p:cNvPr id="15" name="Shape 13"/>
          <p:cNvSpPr/>
          <p:nvPr/>
        </p:nvSpPr>
        <p:spPr>
          <a:xfrm>
            <a:off x="7947965" y="2841224"/>
            <a:ext cx="179222" cy="179222"/>
          </a:xfrm>
          <a:prstGeom prst="ellipse">
            <a:avLst/>
          </a:prstGeom>
          <a:solidFill>
            <a:srgbClr val="FFD9B8"/>
          </a:solidFill>
          <a:ln/>
        </p:spPr>
      </p:sp>
      <p:sp>
        <p:nvSpPr>
          <p:cNvPr id="16" name="Shape 14"/>
          <p:cNvSpPr/>
          <p:nvPr/>
        </p:nvSpPr>
        <p:spPr>
          <a:xfrm>
            <a:off x="7732898" y="3755258"/>
            <a:ext cx="609356" cy="358445"/>
          </a:xfrm>
          <a:prstGeom prst="roundRect">
            <a:avLst>
              <a:gd name="adj" fmla="val 25510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7571598" y="3809025"/>
            <a:ext cx="125456" cy="5376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8378099" y="3809025"/>
            <a:ext cx="125456" cy="5376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640080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K-컬처 AI 예술창업 성장트랙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777240" y="1298448"/>
            <a:ext cx="6583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트랙별 특화 활용
</a:t>
            </a:r>
            <a:pPr indent="0" marL="0">
              <a:lnSpc>
                <a:spcPct val="118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콘텐츠 창업</a:t>
            </a:r>
            <a:endParaRPr lang="en-US" sz="6000" dirty="0"/>
          </a:p>
        </p:txBody>
      </p:sp>
      <p:sp>
        <p:nvSpPr>
          <p:cNvPr id="21" name="Shape 19"/>
          <p:cNvSpPr/>
          <p:nvPr/>
        </p:nvSpPr>
        <p:spPr>
          <a:xfrm>
            <a:off x="777240" y="3529584"/>
            <a:ext cx="1463040" cy="5486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2" name="Text 20"/>
          <p:cNvSpPr/>
          <p:nvPr/>
        </p:nvSpPr>
        <p:spPr>
          <a:xfrm>
            <a:off x="777240" y="3712464"/>
            <a:ext cx="6583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3시간 · 한성대 예술대학 정규교과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548640" y="4956048"/>
            <a:ext cx="11091672" cy="45720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548640" y="5138928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윤성임</a:t>
            </a:r>
            <a:pPr indent="0" marL="0">
              <a:buNone/>
            </a:pPr>
            <a:r>
              <a:rPr lang="en-US" sz="20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박사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548640" y="5650992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소셜앤비즈 대표 · 건양사이버대학교 겸임교수 · 기술창업학박사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548640" y="6035040"/>
            <a:ext cx="1547165" cy="438912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27" name="Text 25"/>
          <p:cNvSpPr/>
          <p:nvPr/>
        </p:nvSpPr>
        <p:spPr>
          <a:xfrm>
            <a:off x="548640" y="6035040"/>
            <a:ext cx="1547165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트랙 특화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2232965" y="6035040"/>
            <a:ext cx="1766621" cy="438912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29" name="Text 27"/>
          <p:cNvSpPr/>
          <p:nvPr/>
        </p:nvSpPr>
        <p:spPr>
          <a:xfrm>
            <a:off x="2232965" y="6035040"/>
            <a:ext cx="1766621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콘텐츠 창업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4136746" y="6035040"/>
            <a:ext cx="1766621" cy="438912"/>
          </a:xfrm>
          <a:prstGeom prst="roundRect">
            <a:avLst>
              <a:gd name="adj" fmla="val 50000"/>
            </a:avLst>
          </a:prstGeom>
          <a:solidFill>
            <a:srgbClr val="B0508C"/>
          </a:solidFill>
          <a:ln/>
        </p:spPr>
      </p:sp>
      <p:sp>
        <p:nvSpPr>
          <p:cNvPr id="31" name="Text 29"/>
          <p:cNvSpPr/>
          <p:nvPr/>
        </p:nvSpPr>
        <p:spPr>
          <a:xfrm>
            <a:off x="4136746" y="6035040"/>
            <a:ext cx="1766621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실전 산출물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82880" y="164592"/>
            <a:ext cx="3968496" cy="6528816"/>
          </a:xfrm>
          <a:prstGeom prst="roundRect">
            <a:avLst>
              <a:gd name="adj" fmla="val 2304"/>
            </a:avLst>
          </a:prstGeom>
          <a:solidFill>
            <a:srgbClr val="002D5A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365760"/>
            <a:ext cx="2743200" cy="321868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74320" y="3840480"/>
            <a:ext cx="3785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윤성임</a:t>
            </a:r>
            <a:pPr algn="ctr" indent="0" marL="0">
              <a:buNone/>
            </a:pPr>
            <a:r>
              <a:rPr lang="en-US" sz="20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박사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274320" y="4407408"/>
            <a:ext cx="37856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5000"/>
              </a:lnSpc>
              <a:buNone/>
            </a:pPr>
            <a:r>
              <a:rPr lang="en-US" sz="17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소셜앤비즈 대표</a:t>
            </a:r>
            <a:endParaRPr lang="en-US" sz="1700" dirty="0"/>
          </a:p>
          <a:p>
            <a:pPr algn="ctr" indent="0" marL="0">
              <a:lnSpc>
                <a:spcPct val="135000"/>
              </a:lnSpc>
              <a:buNone/>
            </a:pPr>
            <a:r>
              <a:rPr lang="en-US" sz="17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건양사이버대학교 겸임교수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274320" y="5138928"/>
            <a:ext cx="37856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· 디지털 · 마케팅 교육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950976" y="5632704"/>
            <a:ext cx="713232" cy="713232"/>
          </a:xfrm>
          <a:prstGeom prst="ellipse">
            <a:avLst/>
          </a:prstGeom>
          <a:solidFill>
            <a:srgbClr val="12477F"/>
          </a:solidFill>
          <a:ln/>
        </p:spPr>
      </p:sp>
      <p:sp>
        <p:nvSpPr>
          <p:cNvPr id="8" name="Shape 5"/>
          <p:cNvSpPr/>
          <p:nvPr/>
        </p:nvSpPr>
        <p:spPr>
          <a:xfrm>
            <a:off x="1151822" y="5796462"/>
            <a:ext cx="311540" cy="229946"/>
          </a:xfrm>
          <a:prstGeom prst="roundRect">
            <a:avLst>
              <a:gd name="adj" fmla="val 47719"/>
            </a:avLst>
          </a:prstGeom>
          <a:solidFill>
            <a:srgbClr val="FFFFFF"/>
          </a:solidFill>
          <a:ln/>
        </p:spPr>
      </p:sp>
      <p:sp>
        <p:nvSpPr>
          <p:cNvPr id="9" name="Shape 6"/>
          <p:cNvSpPr/>
          <p:nvPr/>
        </p:nvSpPr>
        <p:spPr>
          <a:xfrm>
            <a:off x="1218581" y="5863221"/>
            <a:ext cx="59341" cy="59341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10" name="Shape 7"/>
          <p:cNvSpPr/>
          <p:nvPr/>
        </p:nvSpPr>
        <p:spPr>
          <a:xfrm>
            <a:off x="1337262" y="5863221"/>
            <a:ext cx="59341" cy="59341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11" name="Shape 8"/>
          <p:cNvSpPr/>
          <p:nvPr/>
        </p:nvSpPr>
        <p:spPr>
          <a:xfrm>
            <a:off x="1255669" y="5959650"/>
            <a:ext cx="103847" cy="22253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2" name="Shape 9"/>
          <p:cNvSpPr/>
          <p:nvPr/>
        </p:nvSpPr>
        <p:spPr>
          <a:xfrm>
            <a:off x="1300174" y="5722286"/>
            <a:ext cx="14835" cy="74176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Shape 10"/>
          <p:cNvSpPr/>
          <p:nvPr/>
        </p:nvSpPr>
        <p:spPr>
          <a:xfrm>
            <a:off x="1270504" y="5670363"/>
            <a:ext cx="74176" cy="74176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Shape 11"/>
          <p:cNvSpPr/>
          <p:nvPr/>
        </p:nvSpPr>
        <p:spPr>
          <a:xfrm>
            <a:off x="1181493" y="6048661"/>
            <a:ext cx="252199" cy="148352"/>
          </a:xfrm>
          <a:prstGeom prst="roundRect">
            <a:avLst>
              <a:gd name="adj" fmla="val 61637"/>
            </a:avLst>
          </a:prstGeom>
          <a:solidFill>
            <a:srgbClr val="5B93C6"/>
          </a:solidFill>
          <a:ln/>
        </p:spPr>
      </p:sp>
      <p:sp>
        <p:nvSpPr>
          <p:cNvPr id="15" name="Shape 12"/>
          <p:cNvSpPr/>
          <p:nvPr/>
        </p:nvSpPr>
        <p:spPr>
          <a:xfrm>
            <a:off x="1114734" y="6070914"/>
            <a:ext cx="51923" cy="2225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Shape 13"/>
          <p:cNvSpPr/>
          <p:nvPr/>
        </p:nvSpPr>
        <p:spPr>
          <a:xfrm>
            <a:off x="1448527" y="6070914"/>
            <a:ext cx="51923" cy="2225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4"/>
          <p:cNvSpPr/>
          <p:nvPr/>
        </p:nvSpPr>
        <p:spPr>
          <a:xfrm>
            <a:off x="1810512" y="5632704"/>
            <a:ext cx="713232" cy="713232"/>
          </a:xfrm>
          <a:prstGeom prst="ellipse">
            <a:avLst/>
          </a:prstGeom>
          <a:solidFill>
            <a:srgbClr val="12477F"/>
          </a:solidFill>
          <a:ln/>
        </p:spPr>
      </p:sp>
      <p:sp>
        <p:nvSpPr>
          <p:cNvPr id="18" name="Shape 15"/>
          <p:cNvSpPr/>
          <p:nvPr/>
        </p:nvSpPr>
        <p:spPr>
          <a:xfrm>
            <a:off x="1981688" y="5796462"/>
            <a:ext cx="318957" cy="244781"/>
          </a:xfrm>
          <a:prstGeom prst="roundRect">
            <a:avLst>
              <a:gd name="adj" fmla="val 59769"/>
            </a:avLst>
          </a:prstGeom>
          <a:solidFill>
            <a:srgbClr val="FFFFFF"/>
          </a:solidFill>
          <a:ln/>
        </p:spPr>
      </p:sp>
      <p:sp>
        <p:nvSpPr>
          <p:cNvPr id="19" name="Shape 16"/>
          <p:cNvSpPr/>
          <p:nvPr/>
        </p:nvSpPr>
        <p:spPr>
          <a:xfrm rot="10800000">
            <a:off x="2055864" y="6026408"/>
            <a:ext cx="89011" cy="96429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20" name="Text 17"/>
          <p:cNvSpPr/>
          <p:nvPr/>
        </p:nvSpPr>
        <p:spPr>
          <a:xfrm>
            <a:off x="2041029" y="5803880"/>
            <a:ext cx="200276" cy="229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2241304" y="6056079"/>
            <a:ext cx="155770" cy="126099"/>
          </a:xfrm>
          <a:prstGeom prst="roundRect">
            <a:avLst>
              <a:gd name="adj" fmla="val 72514"/>
            </a:avLst>
          </a:prstGeom>
          <a:solidFill>
            <a:srgbClr val="E8640A"/>
          </a:solidFill>
          <a:ln/>
        </p:spPr>
      </p:sp>
      <p:sp>
        <p:nvSpPr>
          <p:cNvPr id="22" name="Shape 19"/>
          <p:cNvSpPr/>
          <p:nvPr/>
        </p:nvSpPr>
        <p:spPr>
          <a:xfrm>
            <a:off x="2670048" y="5632704"/>
            <a:ext cx="713232" cy="713232"/>
          </a:xfrm>
          <a:prstGeom prst="ellipse">
            <a:avLst/>
          </a:prstGeom>
          <a:solidFill>
            <a:srgbClr val="12477F"/>
          </a:solidFill>
          <a:ln/>
        </p:spPr>
      </p:sp>
      <p:sp>
        <p:nvSpPr>
          <p:cNvPr id="23" name="Shape 20"/>
          <p:cNvSpPr/>
          <p:nvPr/>
        </p:nvSpPr>
        <p:spPr>
          <a:xfrm>
            <a:off x="2982158" y="5803880"/>
            <a:ext cx="89011" cy="28928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Shape 21"/>
          <p:cNvSpPr/>
          <p:nvPr/>
        </p:nvSpPr>
        <p:spPr>
          <a:xfrm>
            <a:off x="2982158" y="5774209"/>
            <a:ext cx="89011" cy="370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5" name="Shape 22"/>
          <p:cNvSpPr/>
          <p:nvPr/>
        </p:nvSpPr>
        <p:spPr>
          <a:xfrm rot="10800000">
            <a:off x="2982158" y="6093167"/>
            <a:ext cx="89011" cy="96429"/>
          </a:xfrm>
          <a:prstGeom prst="triangle">
            <a:avLst/>
          </a:prstGeom>
          <a:solidFill>
            <a:srgbClr val="E8640A"/>
          </a:solidFill>
          <a:ln/>
        </p:spPr>
      </p:sp>
      <p:sp>
        <p:nvSpPr>
          <p:cNvPr id="26" name="Shape 23"/>
          <p:cNvSpPr/>
          <p:nvPr/>
        </p:nvSpPr>
        <p:spPr>
          <a:xfrm>
            <a:off x="2900565" y="6219266"/>
            <a:ext cx="252199" cy="22253"/>
          </a:xfrm>
          <a:prstGeom prst="rect">
            <a:avLst/>
          </a:prstGeom>
          <a:solidFill>
            <a:srgbClr val="5B93C6"/>
          </a:solidFill>
          <a:ln/>
        </p:spPr>
      </p:sp>
      <p:sp>
        <p:nvSpPr>
          <p:cNvPr id="27" name="Text 24"/>
          <p:cNvSpPr/>
          <p:nvPr/>
        </p:nvSpPr>
        <p:spPr>
          <a:xfrm>
            <a:off x="274320" y="6400800"/>
            <a:ext cx="37856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3B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010-2777-5004 · aceyun88@gmail.com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4572000" y="384048"/>
            <a:ext cx="100584" cy="731520"/>
          </a:xfrm>
          <a:prstGeom prst="roundRect">
            <a:avLst>
              <a:gd name="adj" fmla="val 45455"/>
            </a:avLst>
          </a:prstGeom>
          <a:solidFill>
            <a:srgbClr val="E8640A"/>
          </a:solidFill>
          <a:ln/>
        </p:spPr>
      </p:sp>
      <p:sp>
        <p:nvSpPr>
          <p:cNvPr id="29" name="Text 26"/>
          <p:cNvSpPr/>
          <p:nvPr/>
        </p:nvSpPr>
        <p:spPr>
          <a:xfrm>
            <a:off x="4828032" y="310896"/>
            <a:ext cx="68122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강사 소개</a:t>
            </a:r>
            <a:endParaRPr lang="en-US" sz="4200" dirty="0"/>
          </a:p>
        </p:txBody>
      </p:sp>
      <p:sp>
        <p:nvSpPr>
          <p:cNvPr id="30" name="Shape 27"/>
          <p:cNvSpPr/>
          <p:nvPr/>
        </p:nvSpPr>
        <p:spPr>
          <a:xfrm>
            <a:off x="4572000" y="1389888"/>
            <a:ext cx="7068312" cy="713232"/>
          </a:xfrm>
          <a:prstGeom prst="rect">
            <a:avLst/>
          </a:prstGeom>
          <a:solidFill>
            <a:srgbClr val="E9EEF7"/>
          </a:solidFill>
          <a:ln/>
        </p:spPr>
      </p:sp>
      <p:sp>
        <p:nvSpPr>
          <p:cNvPr id="31" name="Text 28"/>
          <p:cNvSpPr/>
          <p:nvPr/>
        </p:nvSpPr>
        <p:spPr>
          <a:xfrm>
            <a:off x="4791456" y="1389888"/>
            <a:ext cx="66751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AI를 이해에서 실행으로, 개인과 조직의 성장으로 연결하는 AX전환 교육 전문가</a:t>
            </a:r>
            <a:endParaRPr lang="en-US" sz="1700" dirty="0"/>
          </a:p>
        </p:txBody>
      </p:sp>
      <p:sp>
        <p:nvSpPr>
          <p:cNvPr id="32" name="Shape 29"/>
          <p:cNvSpPr/>
          <p:nvPr/>
        </p:nvSpPr>
        <p:spPr>
          <a:xfrm>
            <a:off x="4572000" y="2212848"/>
            <a:ext cx="7068312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4809744" y="2496312"/>
            <a:ext cx="512064" cy="512064"/>
          </a:xfrm>
          <a:prstGeom prst="ellipse">
            <a:avLst/>
          </a:prstGeom>
          <a:solidFill>
            <a:srgbClr val="E9EEF7"/>
          </a:solidFill>
          <a:ln/>
        </p:spPr>
      </p:sp>
      <p:sp>
        <p:nvSpPr>
          <p:cNvPr id="34" name="Shape 31"/>
          <p:cNvSpPr/>
          <p:nvPr/>
        </p:nvSpPr>
        <p:spPr>
          <a:xfrm>
            <a:off x="4953941" y="2613882"/>
            <a:ext cx="223670" cy="165089"/>
          </a:xfrm>
          <a:prstGeom prst="roundRect">
            <a:avLst>
              <a:gd name="adj" fmla="val 66466"/>
            </a:avLst>
          </a:prstGeom>
          <a:solidFill>
            <a:srgbClr val="002D5A"/>
          </a:solidFill>
          <a:ln/>
        </p:spPr>
      </p:sp>
      <p:sp>
        <p:nvSpPr>
          <p:cNvPr id="35" name="Shape 32"/>
          <p:cNvSpPr/>
          <p:nvPr/>
        </p:nvSpPr>
        <p:spPr>
          <a:xfrm>
            <a:off x="5001870" y="2661811"/>
            <a:ext cx="42604" cy="42604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6" name="Shape 33"/>
          <p:cNvSpPr/>
          <p:nvPr/>
        </p:nvSpPr>
        <p:spPr>
          <a:xfrm>
            <a:off x="5087078" y="2661811"/>
            <a:ext cx="42604" cy="42604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7" name="Shape 34"/>
          <p:cNvSpPr/>
          <p:nvPr/>
        </p:nvSpPr>
        <p:spPr>
          <a:xfrm>
            <a:off x="5028498" y="2731042"/>
            <a:ext cx="74557" cy="1597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8" name="Shape 35"/>
          <p:cNvSpPr/>
          <p:nvPr/>
        </p:nvSpPr>
        <p:spPr>
          <a:xfrm>
            <a:off x="5060451" y="2560627"/>
            <a:ext cx="10651" cy="53255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9" name="Shape 36"/>
          <p:cNvSpPr/>
          <p:nvPr/>
        </p:nvSpPr>
        <p:spPr>
          <a:xfrm>
            <a:off x="5039149" y="2523349"/>
            <a:ext cx="53255" cy="53255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40" name="Shape 37"/>
          <p:cNvSpPr/>
          <p:nvPr/>
        </p:nvSpPr>
        <p:spPr>
          <a:xfrm>
            <a:off x="4975243" y="2794948"/>
            <a:ext cx="181066" cy="106509"/>
          </a:xfrm>
          <a:prstGeom prst="roundRect">
            <a:avLst>
              <a:gd name="adj" fmla="val 85852"/>
            </a:avLst>
          </a:prstGeom>
          <a:solidFill>
            <a:srgbClr val="8A94A0"/>
          </a:solidFill>
          <a:ln/>
        </p:spPr>
      </p:sp>
      <p:sp>
        <p:nvSpPr>
          <p:cNvPr id="41" name="Shape 38"/>
          <p:cNvSpPr/>
          <p:nvPr/>
        </p:nvSpPr>
        <p:spPr>
          <a:xfrm>
            <a:off x="4927314" y="2810924"/>
            <a:ext cx="37278" cy="1597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42" name="Shape 39"/>
          <p:cNvSpPr/>
          <p:nvPr/>
        </p:nvSpPr>
        <p:spPr>
          <a:xfrm>
            <a:off x="5166960" y="2810924"/>
            <a:ext cx="37278" cy="1597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43" name="Text 40"/>
          <p:cNvSpPr/>
          <p:nvPr/>
        </p:nvSpPr>
        <p:spPr>
          <a:xfrm>
            <a:off x="5431536" y="2212848"/>
            <a:ext cx="1554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주요 약력</a:t>
            </a:r>
            <a:endParaRPr lang="en-US" sz="2200" dirty="0"/>
          </a:p>
        </p:txBody>
      </p:sp>
      <p:sp>
        <p:nvSpPr>
          <p:cNvPr id="44" name="Shape 41"/>
          <p:cNvSpPr/>
          <p:nvPr/>
        </p:nvSpPr>
        <p:spPr>
          <a:xfrm>
            <a:off x="7040880" y="2414016"/>
            <a:ext cx="0" cy="676656"/>
          </a:xfrm>
          <a:prstGeom prst="line">
            <a:avLst/>
          </a:prstGeom>
          <a:noFill/>
          <a:ln w="12700">
            <a:solidFill>
              <a:srgbClr val="D8DCE3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7260336" y="2212848"/>
            <a:ext cx="414223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동국대 기술창업학 박사</a:t>
            </a:r>
            <a:endParaRPr lang="en-US" sz="1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건양사이버대 겸임교수·KT 16년</a:t>
            </a:r>
            <a:endParaRPr lang="en-US" sz="1800" dirty="0"/>
          </a:p>
        </p:txBody>
      </p:sp>
      <p:sp>
        <p:nvSpPr>
          <p:cNvPr id="46" name="Shape 43"/>
          <p:cNvSpPr/>
          <p:nvPr/>
        </p:nvSpPr>
        <p:spPr>
          <a:xfrm>
            <a:off x="4572000" y="3401568"/>
            <a:ext cx="7068312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7" name="Shape 44"/>
          <p:cNvSpPr/>
          <p:nvPr/>
        </p:nvSpPr>
        <p:spPr>
          <a:xfrm>
            <a:off x="4809744" y="3685032"/>
            <a:ext cx="512064" cy="512064"/>
          </a:xfrm>
          <a:prstGeom prst="ellipse">
            <a:avLst/>
          </a:prstGeom>
          <a:solidFill>
            <a:srgbClr val="F7F2E8"/>
          </a:solidFill>
          <a:ln/>
        </p:spPr>
      </p:sp>
      <p:sp>
        <p:nvSpPr>
          <p:cNvPr id="48" name="Shape 45"/>
          <p:cNvSpPr/>
          <p:nvPr/>
        </p:nvSpPr>
        <p:spPr>
          <a:xfrm>
            <a:off x="4964592" y="3797276"/>
            <a:ext cx="202368" cy="271599"/>
          </a:xfrm>
          <a:prstGeom prst="roundRect">
            <a:avLst>
              <a:gd name="adj" fmla="val 45185"/>
            </a:avLst>
          </a:prstGeom>
          <a:solidFill>
            <a:srgbClr val="002D5A"/>
          </a:solidFill>
          <a:ln/>
        </p:spPr>
      </p:sp>
      <p:sp>
        <p:nvSpPr>
          <p:cNvPr id="49" name="Shape 46"/>
          <p:cNvSpPr/>
          <p:nvPr/>
        </p:nvSpPr>
        <p:spPr>
          <a:xfrm>
            <a:off x="5023172" y="3765324"/>
            <a:ext cx="85207" cy="47929"/>
          </a:xfrm>
          <a:prstGeom prst="roundRect">
            <a:avLst>
              <a:gd name="adj" fmla="val 114469"/>
            </a:avLst>
          </a:prstGeom>
          <a:solidFill>
            <a:srgbClr val="017A84"/>
          </a:solidFill>
          <a:ln/>
        </p:spPr>
      </p:sp>
      <p:sp>
        <p:nvSpPr>
          <p:cNvPr id="50" name="Shape 47"/>
          <p:cNvSpPr/>
          <p:nvPr/>
        </p:nvSpPr>
        <p:spPr>
          <a:xfrm>
            <a:off x="5001870" y="3866507"/>
            <a:ext cx="106509" cy="1331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1" name="Shape 48"/>
          <p:cNvSpPr/>
          <p:nvPr/>
        </p:nvSpPr>
        <p:spPr>
          <a:xfrm>
            <a:off x="5119031" y="3855857"/>
            <a:ext cx="34616" cy="34616"/>
          </a:xfrm>
          <a:prstGeom prst="ellipse">
            <a:avLst/>
          </a:prstGeom>
          <a:solidFill>
            <a:srgbClr val="8A94A0"/>
          </a:solidFill>
          <a:ln/>
        </p:spPr>
      </p:sp>
      <p:sp>
        <p:nvSpPr>
          <p:cNvPr id="52" name="Shape 49"/>
          <p:cNvSpPr/>
          <p:nvPr/>
        </p:nvSpPr>
        <p:spPr>
          <a:xfrm>
            <a:off x="5001870" y="3930413"/>
            <a:ext cx="106509" cy="1331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3" name="Shape 50"/>
          <p:cNvSpPr/>
          <p:nvPr/>
        </p:nvSpPr>
        <p:spPr>
          <a:xfrm>
            <a:off x="5119031" y="3919762"/>
            <a:ext cx="34616" cy="34616"/>
          </a:xfrm>
          <a:prstGeom prst="ellipse">
            <a:avLst/>
          </a:prstGeom>
          <a:solidFill>
            <a:srgbClr val="8A94A0"/>
          </a:solidFill>
          <a:ln/>
        </p:spPr>
      </p:sp>
      <p:sp>
        <p:nvSpPr>
          <p:cNvPr id="54" name="Shape 51"/>
          <p:cNvSpPr/>
          <p:nvPr/>
        </p:nvSpPr>
        <p:spPr>
          <a:xfrm>
            <a:off x="5001870" y="3994319"/>
            <a:ext cx="106509" cy="1331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5" name="Shape 52"/>
          <p:cNvSpPr/>
          <p:nvPr/>
        </p:nvSpPr>
        <p:spPr>
          <a:xfrm>
            <a:off x="5119031" y="3983668"/>
            <a:ext cx="34616" cy="34616"/>
          </a:xfrm>
          <a:prstGeom prst="ellipse">
            <a:avLst/>
          </a:prstGeom>
          <a:solidFill>
            <a:srgbClr val="017A84"/>
          </a:solidFill>
          <a:ln/>
        </p:spPr>
      </p:sp>
      <p:sp>
        <p:nvSpPr>
          <p:cNvPr id="56" name="Text 53"/>
          <p:cNvSpPr/>
          <p:nvPr/>
        </p:nvSpPr>
        <p:spPr>
          <a:xfrm>
            <a:off x="5431536" y="3401568"/>
            <a:ext cx="1554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주요 출강</a:t>
            </a:r>
            <a:endParaRPr lang="en-US" sz="2200" dirty="0"/>
          </a:p>
        </p:txBody>
      </p:sp>
      <p:sp>
        <p:nvSpPr>
          <p:cNvPr id="57" name="Shape 54"/>
          <p:cNvSpPr/>
          <p:nvPr/>
        </p:nvSpPr>
        <p:spPr>
          <a:xfrm>
            <a:off x="7040880" y="3602736"/>
            <a:ext cx="0" cy="676656"/>
          </a:xfrm>
          <a:prstGeom prst="line">
            <a:avLst/>
          </a:prstGeom>
          <a:noFill/>
          <a:ln w="12700">
            <a:solidFill>
              <a:srgbClr val="D8DCE3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7260336" y="3401568"/>
            <a:ext cx="414223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공공기관 · 지자체 · 교육청</a:t>
            </a:r>
            <a:endParaRPr lang="en-US" sz="1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기업·공기업 · 대학 · 소상공인</a:t>
            </a:r>
            <a:endParaRPr lang="en-US" sz="1800" dirty="0"/>
          </a:p>
        </p:txBody>
      </p:sp>
      <p:sp>
        <p:nvSpPr>
          <p:cNvPr id="59" name="Shape 56"/>
          <p:cNvSpPr/>
          <p:nvPr/>
        </p:nvSpPr>
        <p:spPr>
          <a:xfrm>
            <a:off x="4572000" y="4590288"/>
            <a:ext cx="7068312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60" name="Shape 57"/>
          <p:cNvSpPr/>
          <p:nvPr/>
        </p:nvSpPr>
        <p:spPr>
          <a:xfrm>
            <a:off x="4809744" y="4873752"/>
            <a:ext cx="512064" cy="512064"/>
          </a:xfrm>
          <a:prstGeom prst="ellipse">
            <a:avLst/>
          </a:prstGeom>
          <a:solidFill>
            <a:srgbClr val="F7F2E8"/>
          </a:solidFill>
          <a:ln/>
        </p:spPr>
      </p:sp>
      <p:sp>
        <p:nvSpPr>
          <p:cNvPr id="61" name="Shape 58"/>
          <p:cNvSpPr/>
          <p:nvPr/>
        </p:nvSpPr>
        <p:spPr>
          <a:xfrm>
            <a:off x="5033823" y="4996647"/>
            <a:ext cx="63906" cy="207693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62" name="Shape 59"/>
          <p:cNvSpPr/>
          <p:nvPr/>
        </p:nvSpPr>
        <p:spPr>
          <a:xfrm>
            <a:off x="5033823" y="4975345"/>
            <a:ext cx="63906" cy="26627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63" name="Shape 60"/>
          <p:cNvSpPr/>
          <p:nvPr/>
        </p:nvSpPr>
        <p:spPr>
          <a:xfrm rot="10800000">
            <a:off x="5033823" y="5204341"/>
            <a:ext cx="63906" cy="69231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64" name="Shape 61"/>
          <p:cNvSpPr/>
          <p:nvPr/>
        </p:nvSpPr>
        <p:spPr>
          <a:xfrm>
            <a:off x="4975243" y="5294873"/>
            <a:ext cx="181066" cy="15976"/>
          </a:xfrm>
          <a:prstGeom prst="rect">
            <a:avLst/>
          </a:prstGeom>
          <a:solidFill>
            <a:srgbClr val="8A94A0"/>
          </a:solidFill>
          <a:ln/>
        </p:spPr>
      </p:sp>
      <p:sp>
        <p:nvSpPr>
          <p:cNvPr id="65" name="Text 62"/>
          <p:cNvSpPr/>
          <p:nvPr/>
        </p:nvSpPr>
        <p:spPr>
          <a:xfrm>
            <a:off x="5431536" y="4590288"/>
            <a:ext cx="1554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대표 저서</a:t>
            </a:r>
            <a:endParaRPr lang="en-US" sz="2200" dirty="0"/>
          </a:p>
        </p:txBody>
      </p:sp>
      <p:sp>
        <p:nvSpPr>
          <p:cNvPr id="66" name="Shape 63"/>
          <p:cNvSpPr/>
          <p:nvPr/>
        </p:nvSpPr>
        <p:spPr>
          <a:xfrm>
            <a:off x="7040880" y="4791456"/>
            <a:ext cx="0" cy="676656"/>
          </a:xfrm>
          <a:prstGeom prst="line">
            <a:avLst/>
          </a:prstGeom>
          <a:noFill/>
          <a:ln w="12700">
            <a:solidFill>
              <a:srgbClr val="D8DCE3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7260336" y="4590288"/>
            <a:ext cx="414223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「생성형AI 활용 바이블」</a:t>
            </a:r>
            <a:endParaRPr lang="en-US" sz="1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「이것이 코파일럿이다」 외 다수</a:t>
            </a:r>
            <a:endParaRPr lang="en-US" sz="1800" dirty="0"/>
          </a:p>
        </p:txBody>
      </p:sp>
      <p:sp>
        <p:nvSpPr>
          <p:cNvPr id="68" name="Shape 65"/>
          <p:cNvSpPr/>
          <p:nvPr/>
        </p:nvSpPr>
        <p:spPr>
          <a:xfrm>
            <a:off x="4572000" y="5907024"/>
            <a:ext cx="1700784" cy="548640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69" name="Text 66"/>
          <p:cNvSpPr/>
          <p:nvPr/>
        </p:nvSpPr>
        <p:spPr>
          <a:xfrm>
            <a:off x="4572000" y="5907024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생성형AI</a:t>
            </a:r>
            <a:endParaRPr lang="en-US" sz="1800" dirty="0"/>
          </a:p>
        </p:txBody>
      </p:sp>
      <p:sp>
        <p:nvSpPr>
          <p:cNvPr id="70" name="Shape 67"/>
          <p:cNvSpPr/>
          <p:nvPr/>
        </p:nvSpPr>
        <p:spPr>
          <a:xfrm>
            <a:off x="6364224" y="5907024"/>
            <a:ext cx="1700784" cy="548640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71" name="Text 68"/>
          <p:cNvSpPr/>
          <p:nvPr/>
        </p:nvSpPr>
        <p:spPr>
          <a:xfrm>
            <a:off x="6364224" y="5907024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</a:t>
            </a:r>
            <a:endParaRPr lang="en-US" sz="1800" dirty="0"/>
          </a:p>
        </p:txBody>
      </p:sp>
      <p:sp>
        <p:nvSpPr>
          <p:cNvPr id="72" name="Shape 69"/>
          <p:cNvSpPr/>
          <p:nvPr/>
        </p:nvSpPr>
        <p:spPr>
          <a:xfrm>
            <a:off x="8156448" y="5907024"/>
            <a:ext cx="1700784" cy="548640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73" name="Text 70"/>
          <p:cNvSpPr/>
          <p:nvPr/>
        </p:nvSpPr>
        <p:spPr>
          <a:xfrm>
            <a:off x="8156448" y="5907024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SNS 마케팅</a:t>
            </a:r>
            <a:endParaRPr lang="en-US" sz="1800" dirty="0"/>
          </a:p>
        </p:txBody>
      </p:sp>
      <p:sp>
        <p:nvSpPr>
          <p:cNvPr id="74" name="Shape 71"/>
          <p:cNvSpPr/>
          <p:nvPr/>
        </p:nvSpPr>
        <p:spPr>
          <a:xfrm>
            <a:off x="9948672" y="5907024"/>
            <a:ext cx="1700784" cy="548640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75" name="Text 72"/>
          <p:cNvSpPr/>
          <p:nvPr/>
        </p:nvSpPr>
        <p:spPr>
          <a:xfrm>
            <a:off x="9948672" y="5907024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소상공인</a:t>
            </a:r>
            <a:endParaRPr lang="en-US" sz="1800" dirty="0"/>
          </a:p>
        </p:txBody>
      </p:sp>
      <p:sp>
        <p:nvSpPr>
          <p:cNvPr id="76" name="Text 73"/>
          <p:cNvSpPr/>
          <p:nvPr/>
        </p:nvSpPr>
        <p:spPr>
          <a:xfrm>
            <a:off x="4572000" y="6583680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소셜앤비즈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목 차</a:t>
            </a:r>
            <a:endParaRPr lang="en-US" sz="42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11091672" cy="36576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554480"/>
            <a:ext cx="11091672" cy="658368"/>
          </a:xfrm>
          <a:prstGeom prst="rect">
            <a:avLst/>
          </a:prstGeom>
          <a:solidFill>
            <a:srgbClr val="E6EAEF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1554480"/>
            <a:ext cx="91440" cy="65836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7" name="Shape 5"/>
          <p:cNvSpPr/>
          <p:nvPr/>
        </p:nvSpPr>
        <p:spPr>
          <a:xfrm>
            <a:off x="859536" y="1673352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8" name="Text 6"/>
          <p:cNvSpPr/>
          <p:nvPr/>
        </p:nvSpPr>
        <p:spPr>
          <a:xfrm>
            <a:off x="859536" y="167335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463040" y="1554480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가. 문제 정의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9811512" y="155448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25분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2322576"/>
            <a:ext cx="11091672" cy="658368"/>
          </a:xfrm>
          <a:prstGeom prst="rect">
            <a:avLst/>
          </a:prstGeom>
          <a:solidFill>
            <a:srgbClr val="FFF3E8"/>
          </a:solidFill>
          <a:ln/>
        </p:spPr>
      </p:sp>
      <p:sp>
        <p:nvSpPr>
          <p:cNvPr id="12" name="Shape 10"/>
          <p:cNvSpPr/>
          <p:nvPr/>
        </p:nvSpPr>
        <p:spPr>
          <a:xfrm>
            <a:off x="548640" y="2322576"/>
            <a:ext cx="91440" cy="658368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3" name="Shape 11"/>
          <p:cNvSpPr/>
          <p:nvPr/>
        </p:nvSpPr>
        <p:spPr>
          <a:xfrm>
            <a:off x="859536" y="2441448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Text 12"/>
          <p:cNvSpPr/>
          <p:nvPr/>
        </p:nvSpPr>
        <p:spPr>
          <a:xfrm>
            <a:off x="859536" y="24414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463040" y="2322576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나. 필요 지식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9811512" y="2322576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35분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548640" y="3090672"/>
            <a:ext cx="11091672" cy="658368"/>
          </a:xfrm>
          <a:prstGeom prst="rect">
            <a:avLst/>
          </a:prstGeom>
          <a:solidFill>
            <a:srgbClr val="E6EAEF"/>
          </a:solidFill>
          <a:ln/>
        </p:spPr>
      </p:sp>
      <p:sp>
        <p:nvSpPr>
          <p:cNvPr id="18" name="Shape 16"/>
          <p:cNvSpPr/>
          <p:nvPr/>
        </p:nvSpPr>
        <p:spPr>
          <a:xfrm>
            <a:off x="548640" y="3090672"/>
            <a:ext cx="91440" cy="658368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9" name="Shape 17"/>
          <p:cNvSpPr/>
          <p:nvPr/>
        </p:nvSpPr>
        <p:spPr>
          <a:xfrm>
            <a:off x="859536" y="3209544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859536" y="32095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463040" y="3090672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다. 실습 1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9811512" y="3090672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50분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548640" y="3858768"/>
            <a:ext cx="11091672" cy="658368"/>
          </a:xfrm>
          <a:prstGeom prst="rect">
            <a:avLst/>
          </a:prstGeom>
          <a:solidFill>
            <a:srgbClr val="FFF3E8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3858768"/>
            <a:ext cx="91440" cy="658368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25" name="Shape 23"/>
          <p:cNvSpPr/>
          <p:nvPr/>
        </p:nvSpPr>
        <p:spPr>
          <a:xfrm>
            <a:off x="859536" y="3977640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26" name="Text 24"/>
          <p:cNvSpPr/>
          <p:nvPr/>
        </p:nvSpPr>
        <p:spPr>
          <a:xfrm>
            <a:off x="859536" y="3977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1463040" y="3858768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라. 실습 2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9811512" y="3858768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40분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548640" y="4626864"/>
            <a:ext cx="11091672" cy="658368"/>
          </a:xfrm>
          <a:prstGeom prst="rect">
            <a:avLst/>
          </a:prstGeom>
          <a:solidFill>
            <a:srgbClr val="E6EAEF"/>
          </a:solidFill>
          <a:ln/>
        </p:spPr>
      </p:sp>
      <p:sp>
        <p:nvSpPr>
          <p:cNvPr id="30" name="Shape 28"/>
          <p:cNvSpPr/>
          <p:nvPr/>
        </p:nvSpPr>
        <p:spPr>
          <a:xfrm>
            <a:off x="548640" y="4626864"/>
            <a:ext cx="91440" cy="658368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1" name="Shape 29"/>
          <p:cNvSpPr/>
          <p:nvPr/>
        </p:nvSpPr>
        <p:spPr>
          <a:xfrm>
            <a:off x="859536" y="4745736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32" name="Text 30"/>
          <p:cNvSpPr/>
          <p:nvPr/>
        </p:nvSpPr>
        <p:spPr>
          <a:xfrm>
            <a:off x="859536" y="47457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1463040" y="4626864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마. 검증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9811512" y="4626864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15분</a:t>
            </a:r>
            <a:endParaRPr lang="en-US" sz="1800" dirty="0"/>
          </a:p>
        </p:txBody>
      </p:sp>
      <p:sp>
        <p:nvSpPr>
          <p:cNvPr id="35" name="Shape 33"/>
          <p:cNvSpPr/>
          <p:nvPr/>
        </p:nvSpPr>
        <p:spPr>
          <a:xfrm>
            <a:off x="548640" y="5394960"/>
            <a:ext cx="11091672" cy="658368"/>
          </a:xfrm>
          <a:prstGeom prst="rect">
            <a:avLst/>
          </a:prstGeom>
          <a:solidFill>
            <a:srgbClr val="FFF3E8"/>
          </a:solidFill>
          <a:ln/>
        </p:spPr>
      </p:sp>
      <p:sp>
        <p:nvSpPr>
          <p:cNvPr id="36" name="Shape 34"/>
          <p:cNvSpPr/>
          <p:nvPr/>
        </p:nvSpPr>
        <p:spPr>
          <a:xfrm>
            <a:off x="548640" y="5394960"/>
            <a:ext cx="91440" cy="658368"/>
          </a:xfrm>
          <a:prstGeom prst="rect">
            <a:avLst/>
          </a:prstGeom>
          <a:solidFill>
            <a:srgbClr val="9A7532"/>
          </a:solidFill>
          <a:ln/>
        </p:spPr>
      </p:sp>
      <p:sp>
        <p:nvSpPr>
          <p:cNvPr id="37" name="Shape 35"/>
          <p:cNvSpPr/>
          <p:nvPr/>
        </p:nvSpPr>
        <p:spPr>
          <a:xfrm>
            <a:off x="859536" y="5513832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38" name="Text 36"/>
          <p:cNvSpPr/>
          <p:nvPr/>
        </p:nvSpPr>
        <p:spPr>
          <a:xfrm>
            <a:off x="859536" y="55138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</a:t>
            </a:r>
            <a:endParaRPr lang="en-US" sz="2200" dirty="0"/>
          </a:p>
        </p:txBody>
      </p:sp>
      <p:sp>
        <p:nvSpPr>
          <p:cNvPr id="39" name="Text 37"/>
          <p:cNvSpPr/>
          <p:nvPr/>
        </p:nvSpPr>
        <p:spPr>
          <a:xfrm>
            <a:off x="1463040" y="5394960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바. 자산화</a:t>
            </a:r>
            <a:endParaRPr lang="en-US" sz="2200" dirty="0"/>
          </a:p>
        </p:txBody>
      </p:sp>
      <p:sp>
        <p:nvSpPr>
          <p:cNvPr id="40" name="Text 38"/>
          <p:cNvSpPr/>
          <p:nvPr/>
        </p:nvSpPr>
        <p:spPr>
          <a:xfrm>
            <a:off x="9811512" y="539496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15분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212580" y="2408530"/>
            <a:ext cx="1612087" cy="1237183"/>
          </a:xfrm>
          <a:prstGeom prst="roundRect">
            <a:avLst>
              <a:gd name="adj" fmla="val 11826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 rot="10800000">
            <a:off x="9587484" y="3570732"/>
            <a:ext cx="449885" cy="487375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9512503" y="2446020"/>
            <a:ext cx="1012241" cy="11622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9000" dirty="0"/>
          </a:p>
        </p:txBody>
      </p:sp>
      <p:sp>
        <p:nvSpPr>
          <p:cNvPr id="8" name="Shape 6"/>
          <p:cNvSpPr/>
          <p:nvPr/>
        </p:nvSpPr>
        <p:spPr>
          <a:xfrm>
            <a:off x="10524744" y="3720694"/>
            <a:ext cx="787298" cy="637337"/>
          </a:xfrm>
          <a:prstGeom prst="roundRect">
            <a:avLst>
              <a:gd name="adj" fmla="val 14347"/>
            </a:avLst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트랙별 특화 활용 · 콘텐츠 창업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가. 문제 정의</a:t>
            </a:r>
            <a:endParaRPr lang="en-US" sz="4800" dirty="0"/>
          </a:p>
        </p:txBody>
      </p:sp>
      <p:sp>
        <p:nvSpPr>
          <p:cNvPr id="11" name="Shape 9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어떤 IP를 어느 채널에 무엇으로 수익화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부터 시작함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도구 사용법이 아니라 내 작품의 문제에서 출발 — 무엇을 · 누구에게 · 어디에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0F3F7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201168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9" name="Text 7"/>
          <p:cNvSpPr/>
          <p:nvPr/>
        </p:nvSpPr>
        <p:spPr>
          <a:xfrm>
            <a:off x="713232" y="201168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560320" y="182880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어떤 콘텐츠로 시작하고 싶으세요?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283464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3232" y="301752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13" name="Text 11"/>
          <p:cNvSpPr/>
          <p:nvPr/>
        </p:nvSpPr>
        <p:spPr>
          <a:xfrm>
            <a:off x="713232" y="301752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560320" y="283464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어디에 올릴 건가요?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48640" y="384048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0F3F7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3232" y="402336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17" name="Text 15"/>
          <p:cNvSpPr/>
          <p:nvPr/>
        </p:nvSpPr>
        <p:spPr>
          <a:xfrm>
            <a:off x="713232" y="402336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2560320" y="384048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가장 바라는 결과는?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48640" y="484632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E7F2F3"/>
          </a:solidFill>
          <a:ln w="15875">
            <a:solidFill>
              <a:srgbClr val="017A8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13232" y="502920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21" name="Text 19"/>
          <p:cNvSpPr/>
          <p:nvPr/>
        </p:nvSpPr>
        <p:spPr>
          <a:xfrm>
            <a:off x="713232" y="502920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2560320" y="484632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 가장 어려운 점은?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막연한 요청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vs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같은 도구, 같은 시간 — 출발점이 결과를 가름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114800"/>
          </a:xfrm>
          <a:prstGeom prst="roundRect">
            <a:avLst>
              <a:gd name="adj" fmla="val 2667"/>
            </a:avLst>
          </a:prstGeom>
          <a:solidFill>
            <a:srgbClr val="E6EAEF"/>
          </a:solidFill>
          <a:ln w="12700">
            <a:solidFill>
              <a:srgbClr val="002D5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8874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✕   </a:t>
            </a:r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막연한 요청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786384" y="2596896"/>
            <a:ext cx="4887468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"내 작품 소개글 써줘" — 정보가 없어 AI가 지어냄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누구에게 · 어디에 보여줄지가 없음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결과를 고칠 기준이 없어 그대로 씀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277356" y="1828800"/>
            <a:ext cx="5362956" cy="4114800"/>
          </a:xfrm>
          <a:prstGeom prst="roundRect">
            <a:avLst>
              <a:gd name="adj" fmla="val 2667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6515100" y="1837944"/>
            <a:ext cx="48874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  </a:t>
            </a:r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정의가 있는 요청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6515100" y="2596896"/>
            <a:ext cx="4887468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목표(To-Be)와 걸림돌(As-Is)이 한 문장에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보여줄 곳과 규격이 정해져 있음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AI가 먼저 묻게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하고 답을 모아 시킴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문장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화면이 진단 답으로 초안을 만들어 줌 — 최종 확정은 내가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3291840"/>
          </a:xfrm>
          <a:prstGeom prst="roundRect">
            <a:avLst>
              <a:gd name="adj" fmla="val 3333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문장 틀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395143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 rot="10800000">
            <a:off x="5440790" y="2171663"/>
            <a:ext cx="54776" cy="59341"/>
          </a:xfrm>
          <a:prstGeom prst="triangle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5431660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554907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{목표}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원하지만 {걸림돌} 때문에 막힌다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이번 시간에 트랙별 핵심 문서을(를) 만든다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워크시트 1에 손으로 한 번 더 적음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3291840"/>
          </a:xfrm>
          <a:prstGeom prst="roundRect">
            <a:avLst>
              <a:gd name="adj" fmla="val 3333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확정할 때 확인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32988" y="2043852"/>
            <a:ext cx="209976" cy="209976"/>
          </a:xfrm>
          <a:prstGeom prst="ellipse">
            <a:avLst/>
          </a:prstGeom>
          <a:solidFill>
            <a:srgbClr val="017A84"/>
          </a:solidFill>
          <a:ln/>
        </p:spPr>
      </p:sp>
      <p:sp>
        <p:nvSpPr>
          <p:cNvPr id="21" name="Shape 19"/>
          <p:cNvSpPr/>
          <p:nvPr/>
        </p:nvSpPr>
        <p:spPr>
          <a:xfrm rot="2700000">
            <a:off x="11183200" y="2153405"/>
            <a:ext cx="59341" cy="2510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11224282" y="2126017"/>
            <a:ext cx="100423" cy="2510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6515100" y="2596896"/>
            <a:ext cx="4887468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목표와 걸림돌이 둘 다 있는가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만들 것이 하나로 정해졌는가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보여줄 곳이 있는가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512503" y="2521001"/>
            <a:ext cx="1274674" cy="1724558"/>
          </a:xfrm>
          <a:prstGeom prst="roundRect">
            <a:avLst>
              <a:gd name="adj" fmla="val 5739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774936" y="2895905"/>
            <a:ext cx="749808" cy="112471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7" name="Shape 5"/>
          <p:cNvSpPr/>
          <p:nvPr/>
        </p:nvSpPr>
        <p:spPr>
          <a:xfrm>
            <a:off x="9774936" y="3345790"/>
            <a:ext cx="749808" cy="112471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9774936" y="3795674"/>
            <a:ext cx="449885" cy="112471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트랙별 특화 활용 · 콘텐츠 창업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나. 필요 지식</a:t>
            </a:r>
            <a:endParaRPr lang="en-US" sz="4800" dirty="0"/>
          </a:p>
        </p:txBody>
      </p:sp>
      <p:sp>
        <p:nvSpPr>
          <p:cNvPr id="11" name="Shape 9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IP·캐릭터 시트·숏폼 구조·수익화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IP 세우기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IP 세우기 3개 · 1/2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IP란 무엇인가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31660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>
            <a:off x="5463613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5463613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5463613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캐릭터·세계관·스토리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편의 그림이 아니라 계속 꺼내 쓸 수 있는 원천이 IP(지식재산)입니다. 캐릭터·세계관·스토리 셋이 갖춰지면 웹툰도 굿즈도 라이선싱도 거기서 나옵니다.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IP(Intellectual Property)는 법률 용어로는 저작권·상표권 등이지만, 콘텐츠 창업에서는 "반복해서 수익을 만드는 원천 콘텐츠"를 뜻합니다.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캐릭터 시트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60376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E8640A"/>
          </a:solidFill>
          <a:ln/>
        </p:spPr>
      </p:sp>
      <p:sp>
        <p:nvSpPr>
          <p:cNvPr id="21" name="Shape 19"/>
          <p:cNvSpPr/>
          <p:nvPr/>
        </p:nvSpPr>
        <p:spPr>
          <a:xfrm>
            <a:off x="11192329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>
            <a:off x="11192329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11192329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외형·성격·말버릇·금기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캐릭터는 한 장짜리 이력서가 있어야 흔들리지 않습니다. 외형·성격·말버릇·절대 하지 않는 것 네 칸.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외형(색·실루엣·소품), 성격(3단어), 말버릇(대사 예 2개), 금기(이 캐릭터가 절대 하지 않는 행동).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IP 세우기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IP 세우기 3개 · 2/2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세계관 한 줄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31660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>
            <a:off x="5463613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5463613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5463613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"고양이가 말을 하는 동네"처럼 규칙 하나가 세계관입니다. 규칙이 정해지면 에피소드가 저절로 나옵니다.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장소 + 규칙 + 갈등 요소 한 줄.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콘텐츠 설계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콘텐츠 설계 4개 · 1/2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숏폼 대본 3단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395143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017A84"/>
          </a:solidFill>
          <a:ln/>
        </p:spPr>
      </p:sp>
      <p:sp>
        <p:nvSpPr>
          <p:cNvPr id="12" name="Shape 10"/>
          <p:cNvSpPr/>
          <p:nvPr/>
        </p:nvSpPr>
        <p:spPr>
          <a:xfrm rot="10800000">
            <a:off x="5440790" y="2171663"/>
            <a:ext cx="54776" cy="59341"/>
          </a:xfrm>
          <a:prstGeom prst="triangle">
            <a:avLst/>
          </a:prstGeom>
          <a:solidFill>
            <a:srgbClr val="017A84"/>
          </a:solidFill>
          <a:ln/>
        </p:spPr>
      </p:sp>
      <p:sp>
        <p:nvSpPr>
          <p:cNvPr id="13" name="Text 11"/>
          <p:cNvSpPr/>
          <p:nvPr/>
        </p:nvSpPr>
        <p:spPr>
          <a:xfrm>
            <a:off x="5431660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554907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후킹 3초 → 본론 → 행동 유도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첫 3초에 멈추게 하고, 본론은 한 가지만, 마지막에 할 일 한마디(팔로우·다음 회·링크).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15~30초 안에 장면 3~4개.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시리즈 설계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23859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017A84"/>
          </a:solidFill>
          <a:ln/>
        </p:spPr>
      </p:sp>
      <p:sp>
        <p:nvSpPr>
          <p:cNvPr id="21" name="Shape 19"/>
          <p:cNvSpPr/>
          <p:nvPr/>
        </p:nvSpPr>
        <p:spPr>
          <a:xfrm rot="10800000">
            <a:off x="11169506" y="2171663"/>
            <a:ext cx="54776" cy="59341"/>
          </a:xfrm>
          <a:prstGeom prst="triangle">
            <a:avLst/>
          </a:prstGeom>
          <a:solidFill>
            <a:srgbClr val="017A84"/>
          </a:solidFill>
          <a:ln/>
        </p:spPr>
      </p:sp>
      <p:sp>
        <p:nvSpPr>
          <p:cNvPr id="22" name="Text 20"/>
          <p:cNvSpPr/>
          <p:nvPr/>
        </p:nvSpPr>
        <p:spPr>
          <a:xfrm>
            <a:off x="11160376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1283623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주기 · 회차 · 시즌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편의 대박보다 같은 요일에 오는 한 편이 채널을 만듭니다. 주기·회차·시즌을 먼저 정합니다.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주 1회면 12회가 한 시즌.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콘텐츠 설계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콘텐츠 설계 4개 · 2/2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썸네일과 제목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395143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017A84"/>
          </a:solidFill>
          <a:ln/>
        </p:spPr>
      </p:sp>
      <p:sp>
        <p:nvSpPr>
          <p:cNvPr id="12" name="Shape 10"/>
          <p:cNvSpPr/>
          <p:nvPr/>
        </p:nvSpPr>
        <p:spPr>
          <a:xfrm rot="10800000">
            <a:off x="5440790" y="2171663"/>
            <a:ext cx="54776" cy="59341"/>
          </a:xfrm>
          <a:prstGeom prst="triangle">
            <a:avLst/>
          </a:prstGeom>
          <a:solidFill>
            <a:srgbClr val="017A84"/>
          </a:solidFill>
          <a:ln/>
        </p:spPr>
      </p:sp>
      <p:sp>
        <p:nvSpPr>
          <p:cNvPr id="13" name="Text 11"/>
          <p:cNvSpPr/>
          <p:nvPr/>
        </p:nvSpPr>
        <p:spPr>
          <a:xfrm>
            <a:off x="5431660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554907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내용이 아니라 썸네일과 제목이 클릭을 결정합니다. 한 장면 + 큰 글자 3~5자.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썸네일은 캐릭터 얼굴 크게, 배경 단순, 글자 3~5자.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수익화 모델 다섯 가지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23859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017A84"/>
          </a:solidFill>
          <a:ln/>
        </p:spPr>
      </p:sp>
      <p:sp>
        <p:nvSpPr>
          <p:cNvPr id="21" name="Shape 19"/>
          <p:cNvSpPr/>
          <p:nvPr/>
        </p:nvSpPr>
        <p:spPr>
          <a:xfrm rot="10800000">
            <a:off x="11169506" y="2171663"/>
            <a:ext cx="54776" cy="59341"/>
          </a:xfrm>
          <a:prstGeom prst="triangle">
            <a:avLst/>
          </a:prstGeom>
          <a:solidFill>
            <a:srgbClr val="017A84"/>
          </a:solidFill>
          <a:ln/>
        </p:spPr>
      </p:sp>
      <p:sp>
        <p:nvSpPr>
          <p:cNvPr id="22" name="Text 20"/>
          <p:cNvSpPr/>
          <p:nvPr/>
        </p:nvSpPr>
        <p:spPr>
          <a:xfrm>
            <a:off x="11160376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1283623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콘텐츠의 돈은 다섯 갈래에서 옵니다. 광고 · 후원 · 굿즈 · 라이선싱 · 의뢰. 처음엔 하나만 고릅니다.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플랫폼 광고 수익, 후원(멤버십), 굿즈·이모티콘, 라이선싱(캐릭터 사용 허락), 외주·의뢰.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플랫폼별 핵심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플랫폼별 핵심 4개 · 1/2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인스타그램의 문법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13402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rot="2700000">
            <a:off x="5532083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이미지 1장 + 짧은 글 + 해시태그. 저장이 많은 글이 더 퍼집니다.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캐릭터 일러스트는 정사각형·밝은 배경, 첫 줄에 대사 하나.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6" name="Text 14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유튜브·숏폼의 문법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11142118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rot="2700000">
            <a:off x="11260799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숏폼은 첫 3초, 롱폼은 제목·썸네일. 둘 다 시청 지속 시간이 노출을 정합니다.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숏폼은 세로 9:16, 자막 필수(무음 시청이 많음).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플랫폼별 핵심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플랫폼별 핵심 4개 · 2/2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웹툰 플랫폼의 문법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13402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rot="2700000">
            <a:off x="5532083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플랫폼마다 컷 규격·회차 분량·연재 규정이 다릅니다. 공식 가이드를 먼저 읽습니다.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도전·베스트 같은 진입 경로, 회차당 컷 수, 세로 스크롤 규격, 심의 규정을 각 플랫폼 공식 안내에서 확인합니다.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6" name="Text 14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크리에이터 플랫폼의 문법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11142118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rot="2700000">
            <a:off x="11260799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후원·구독형 플랫폼은 팬 한 사람에게 말 겁니다. 왜 후원해야 하는지가 소개글에 있어야 합니다.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작품 소개 → 이 채널에서만 볼 수 있는 것 → 후원자에게 드리는 것 → 업로드 약속.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권리와 표시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권리와 표시 1개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9F4EE"/>
          </a:solidFill>
          <a:ln w="12700">
            <a:solidFill>
              <a:srgbClr val="228B5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저작권·2차 창작·AI 표시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13402" y="2030158"/>
            <a:ext cx="191717" cy="141505"/>
          </a:xfrm>
          <a:prstGeom prst="roundRect">
            <a:avLst>
              <a:gd name="adj" fmla="val 77544"/>
            </a:avLst>
          </a:prstGeom>
          <a:solidFill>
            <a:srgbClr val="228B5E"/>
          </a:solidFill>
          <a:ln/>
        </p:spPr>
      </p:sp>
      <p:sp>
        <p:nvSpPr>
          <p:cNvPr id="12" name="Shape 10"/>
          <p:cNvSpPr/>
          <p:nvPr/>
        </p:nvSpPr>
        <p:spPr>
          <a:xfrm>
            <a:off x="5454484" y="2071240"/>
            <a:ext cx="36517" cy="36517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5527519" y="2071240"/>
            <a:ext cx="36517" cy="36517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5477307" y="2130581"/>
            <a:ext cx="6390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5" name="Shape 13"/>
          <p:cNvSpPr/>
          <p:nvPr/>
        </p:nvSpPr>
        <p:spPr>
          <a:xfrm>
            <a:off x="5504695" y="1984511"/>
            <a:ext cx="9129" cy="45647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37" y="1952559"/>
            <a:ext cx="45647" cy="45647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7" name="Shape 15"/>
          <p:cNvSpPr/>
          <p:nvPr/>
        </p:nvSpPr>
        <p:spPr>
          <a:xfrm>
            <a:off x="5431660" y="2185357"/>
            <a:ext cx="155199" cy="91294"/>
          </a:xfrm>
          <a:prstGeom prst="roundRect">
            <a:avLst>
              <a:gd name="adj" fmla="val 100160"/>
            </a:avLst>
          </a:prstGeom>
          <a:solidFill>
            <a:srgbClr val="228B5E"/>
          </a:solidFill>
          <a:ln/>
        </p:spPr>
      </p:sp>
      <p:sp>
        <p:nvSpPr>
          <p:cNvPr id="18" name="Shape 16"/>
          <p:cNvSpPr/>
          <p:nvPr/>
        </p:nvSpPr>
        <p:spPr>
          <a:xfrm>
            <a:off x="5390578" y="2199052"/>
            <a:ext cx="31953" cy="1369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19" name="Shape 17"/>
          <p:cNvSpPr/>
          <p:nvPr/>
        </p:nvSpPr>
        <p:spPr>
          <a:xfrm>
            <a:off x="5595989" y="2199052"/>
            <a:ext cx="31953" cy="1369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20" name="Text 18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남의 캐릭터·음원·폰트는 내 것이 아닙니다. AI로 만든 이미지·영상은 플랫폼 정책에 따라 표시가 필요할 수 있습니다.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다른 작품의 캐릭터를 그리는 2차 창작은 원작자 정책과 저작권을 확인합니다.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확장 지식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더 가면 좋은 것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필수의 세부가 아니라 그 너머 · 필요할 때 워크북에서 펴 봄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48640" y="1828800"/>
            <a:ext cx="5362956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페르소나 팔로워 한 명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업로드 달력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댓글이 다음 회를 만든다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컬래버와 크로스오버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지표 읽기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굿즈 첫걸음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277356" y="1828800"/>
            <a:ext cx="5362956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라이선싱 계약 기본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음원·폰트·소재 저작권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초상권과 실존 인물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환각과 사실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최종 책임은 나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924898" y="2446020"/>
            <a:ext cx="449885" cy="146212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924898" y="2296058"/>
            <a:ext cx="449885" cy="18745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7" name="Shape 5"/>
          <p:cNvSpPr/>
          <p:nvPr/>
        </p:nvSpPr>
        <p:spPr>
          <a:xfrm rot="10800000">
            <a:off x="9924898" y="3908146"/>
            <a:ext cx="449885" cy="487375"/>
          </a:xfrm>
          <a:prstGeom prst="triangle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9512503" y="4545482"/>
            <a:ext cx="1274674" cy="112471"/>
          </a:xfrm>
          <a:prstGeom prst="rect">
            <a:avLst/>
          </a:prstGeom>
          <a:solidFill>
            <a:srgbClr val="5B93C6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트랙별 특화 활용 · 콘텐츠 창업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다. 실습 1</a:t>
            </a:r>
            <a:endParaRPr lang="en-US" sz="4800" dirty="0"/>
          </a:p>
        </p:txBody>
      </p:sp>
      <p:sp>
        <p:nvSpPr>
          <p:cNvPr id="11" name="Shape 9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IP 설정 → 캐릭터·세계관 문서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B0508C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= 주문서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청록색 칸만 내 상황으로 바꾸면 됨 — 주황 [태그]는 그대로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3566160"/>
          </a:xfrm>
          <a:prstGeom prst="rect">
            <a:avLst/>
          </a:prstGeom>
          <a:solidFill>
            <a:srgbClr val="E6EAEF"/>
          </a:solidFill>
          <a:ln w="9525">
            <a:solidFill>
              <a:srgbClr val="D8DCE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1828800"/>
            <a:ext cx="73152" cy="356616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9" name="Shape 7"/>
          <p:cNvSpPr/>
          <p:nvPr/>
        </p:nvSpPr>
        <p:spPr>
          <a:xfrm>
            <a:off x="621792" y="1828800"/>
            <a:ext cx="5289804" cy="384048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10" name="Text 8"/>
          <p:cNvSpPr/>
          <p:nvPr/>
        </p:nvSpPr>
        <p:spPr>
          <a:xfrm>
            <a:off x="804672" y="1828800"/>
            <a:ext cx="49240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A. 평범한 버전   </a:t>
            </a:r>
            <a:pPr indent="0" marL="0">
              <a:buNone/>
            </a:pPr>
            <a:r>
              <a:rPr lang="en-US" sz="1400" dirty="0">
                <a:solidFill>
                  <a:srgbClr val="F2F7F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이렇게 시키면 남의 얘기가 나옴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04672" y="2322576"/>
            <a:ext cx="4887468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트랙별 핵심 문서 써줘.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우리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{핵심 IP 한 줄}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좋게 소개해줘.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정보가 없으니 AI가 지어냄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대상 · 채널 · 형식이 없음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고칠 기준이 없음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277356" y="1828800"/>
            <a:ext cx="5362956" cy="3566160"/>
          </a:xfrm>
          <a:prstGeom prst="rect">
            <a:avLst/>
          </a:prstGeom>
          <a:solidFill>
            <a:srgbClr val="F2F7F8"/>
          </a:solidFill>
          <a:ln w="9525">
            <a:solidFill>
              <a:srgbClr val="D8DCE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77356" y="1828800"/>
            <a:ext cx="73152" cy="3566160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4" name="Shape 12"/>
          <p:cNvSpPr/>
          <p:nvPr/>
        </p:nvSpPr>
        <p:spPr>
          <a:xfrm>
            <a:off x="6350508" y="1828800"/>
            <a:ext cx="5289804" cy="384048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5" name="Text 13"/>
          <p:cNvSpPr/>
          <p:nvPr/>
        </p:nvSpPr>
        <p:spPr>
          <a:xfrm>
            <a:off x="6533388" y="1828800"/>
            <a:ext cx="49240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B. 전문 버전   </a:t>
            </a:r>
            <a:pPr indent="0" marL="0">
              <a:buNone/>
            </a:pPr>
            <a:r>
              <a:rPr lang="en-US" sz="1400" dirty="0">
                <a:solidFill>
                  <a:srgbClr val="F2F7F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역할 · 목표 · 맥락 · 형식 · 예외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533388" y="2322576"/>
            <a:ext cx="4887468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[역할]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너는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{트랙·묶음}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분야 전문가다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[문제 정의]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{나의 문제 정의}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[정보]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{채널·IP 이름}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[정보]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{핵심 IP 한 줄}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[정보]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{주요 시청자}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[정보]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{형식·주기}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[형식]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{채널 규격}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· 쉬운 우리말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[예외]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없는 사실 · 과장 표현 금지</a:t>
            </a:r>
            <a:endParaRPr lang="en-US" sz="1600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1632" y="5504688"/>
            <a:ext cx="868680" cy="86868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548640" y="5504688"/>
            <a:ext cx="10040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전체 프롬프트 A · B · C는 웹 모음집에서 복사
</a:t>
            </a:r>
            <a:pPr algn="r" indent="0" marL="0">
              <a:buNone/>
            </a:pPr>
            <a:r>
              <a:rPr lang="en-US" sz="14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https://snb-k-bridge.netlify.app/courses/art-startup/prompts#p2-content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B0508C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AI가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먼저 묻게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하기 (역질문)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무엇을 써야 할지 모를 때 — 질문을 만드는 질문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3453384" cy="4114800"/>
          </a:xfrm>
          <a:prstGeom prst="roundRect">
            <a:avLst>
              <a:gd name="adj" fmla="val 3177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3435096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묻게 하는 법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380232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3485571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 rot="10800000">
            <a:off x="3531218" y="2171663"/>
            <a:ext cx="54776" cy="59341"/>
          </a:xfrm>
          <a:prstGeom prst="triangle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3522088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645335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2977896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바로 쓰지 말고 질문부터 하라고 시킴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질문은 한 번에 하나씩, 최대 5개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 답을 다 들은 뒤에만 초안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4367784" y="1828800"/>
            <a:ext cx="3453384" cy="4114800"/>
          </a:xfrm>
          <a:prstGeom prst="roundRect">
            <a:avLst>
              <a:gd name="adj" fmla="val 3177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376928" y="1837944"/>
            <a:ext cx="3435096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8" name="Text 16"/>
          <p:cNvSpPr/>
          <p:nvPr/>
        </p:nvSpPr>
        <p:spPr>
          <a:xfrm>
            <a:off x="4605528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무엇부터 묻게 하나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7199376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7322974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017A8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 rot="2700000">
            <a:off x="7441655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2" name="Text 20"/>
          <p:cNvSpPr/>
          <p:nvPr/>
        </p:nvSpPr>
        <p:spPr>
          <a:xfrm>
            <a:off x="4605528" y="2596896"/>
            <a:ext cx="2977896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 작품이 무엇인지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누가 보길 바라는지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무엇이 남과 다른지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8186928" y="1828800"/>
            <a:ext cx="3453384" cy="4114800"/>
          </a:xfrm>
          <a:prstGeom prst="roundRect">
            <a:avLst>
              <a:gd name="adj" fmla="val 3177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8196072" y="1837944"/>
            <a:ext cx="3435096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25" name="Text 23"/>
          <p:cNvSpPr/>
          <p:nvPr/>
        </p:nvSpPr>
        <p:spPr>
          <a:xfrm>
            <a:off x="8424672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답을 받은 뒤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7" name="Shape 25"/>
          <p:cNvSpPr/>
          <p:nvPr/>
        </p:nvSpPr>
        <p:spPr>
          <a:xfrm>
            <a:off x="11132988" y="2043852"/>
            <a:ext cx="209976" cy="209976"/>
          </a:xfrm>
          <a:prstGeom prst="ellipse">
            <a:avLst/>
          </a:prstGeom>
          <a:solidFill>
            <a:srgbClr val="B0508C"/>
          </a:solidFill>
          <a:ln/>
        </p:spPr>
      </p:sp>
      <p:sp>
        <p:nvSpPr>
          <p:cNvPr id="28" name="Shape 26"/>
          <p:cNvSpPr/>
          <p:nvPr/>
        </p:nvSpPr>
        <p:spPr>
          <a:xfrm rot="2700000">
            <a:off x="11183200" y="2153405"/>
            <a:ext cx="59341" cy="2510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11224282" y="2126017"/>
            <a:ext cx="100423" cy="2510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8424672" y="2596896"/>
            <a:ext cx="2977896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"왜 이렇게 썼어?"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라고 물음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사실 · 과장 확인 뒤 내 이름으로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프롬프트는 보관해 다시 씀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B0508C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프롬프트 한 벌 만들기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순서대로 · 막히면 손을 듭니다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4480560"/>
          </a:xfrm>
          <a:prstGeom prst="roundRect">
            <a:avLst>
              <a:gd name="adj" fmla="val 2857"/>
            </a:avLst>
          </a:prstGeom>
          <a:solidFill>
            <a:srgbClr val="FFF3E8"/>
          </a:solidFill>
          <a:ln w="19050">
            <a:solidFill>
              <a:srgbClr val="E8640A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822960" y="2066544"/>
            <a:ext cx="1097280" cy="402336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066544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77824" y="2779776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1" name="Text 9"/>
          <p:cNvSpPr/>
          <p:nvPr/>
        </p:nvSpPr>
        <p:spPr>
          <a:xfrm>
            <a:off x="877824" y="27797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481328" y="2706624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워크시트 2에 내 정보를 적음 — 청록색 칸에 들어갈 값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77824" y="3566160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Text 12"/>
          <p:cNvSpPr/>
          <p:nvPr/>
        </p:nvSpPr>
        <p:spPr>
          <a:xfrm>
            <a:off x="877824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481328" y="3493008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 기본 프롬프트를 복사해 AI에 넣고 결과를 봄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877824" y="4352544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7" name="Text 15"/>
          <p:cNvSpPr/>
          <p:nvPr/>
        </p:nvSpPr>
        <p:spPr>
          <a:xfrm>
            <a:off x="877824" y="43525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481328" y="4279392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"왜 이렇게 썼어?"라고 묻고, 아쉬운 점 한 줄을 덧붙여 다시 시킴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877824" y="5138928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877824" y="51389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481328" y="5065776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 전문 프롬프트로 한 번 더 — 결과를 워크시트 3에 붙임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22960" y="5705856"/>
            <a:ext cx="91714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가져가는 자산: </a:t>
            </a:r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트랙별 핵심 문서 초안 (워크시트 3과 연동)</a:t>
            </a:r>
            <a:endParaRPr lang="en-US" sz="1800" dirty="0"/>
          </a:p>
        </p:txBody>
      </p:sp>
      <p:pic>
        <p:nvPicPr>
          <p:cNvPr id="2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78440" y="504748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362542" y="2408530"/>
            <a:ext cx="1574597" cy="1162202"/>
          </a:xfrm>
          <a:prstGeom prst="roundRect">
            <a:avLst>
              <a:gd name="adj" fmla="val 9441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699955" y="2745943"/>
            <a:ext cx="299923" cy="299923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7" name="Shape 5"/>
          <p:cNvSpPr/>
          <p:nvPr/>
        </p:nvSpPr>
        <p:spPr>
          <a:xfrm>
            <a:off x="10299802" y="2745943"/>
            <a:ext cx="299923" cy="299923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9887407" y="3233318"/>
            <a:ext cx="524866" cy="112471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9" name="Shape 7"/>
          <p:cNvSpPr/>
          <p:nvPr/>
        </p:nvSpPr>
        <p:spPr>
          <a:xfrm>
            <a:off x="10112350" y="2033626"/>
            <a:ext cx="74981" cy="37490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10" name="Shape 8"/>
          <p:cNvSpPr/>
          <p:nvPr/>
        </p:nvSpPr>
        <p:spPr>
          <a:xfrm>
            <a:off x="9962388" y="1771193"/>
            <a:ext cx="374904" cy="374904"/>
          </a:xfrm>
          <a:prstGeom prst="ellipse">
            <a:avLst/>
          </a:prstGeom>
          <a:solidFill>
            <a:srgbClr val="228B5E"/>
          </a:solidFill>
          <a:ln/>
        </p:spPr>
      </p:sp>
      <p:sp>
        <p:nvSpPr>
          <p:cNvPr id="11" name="Shape 9"/>
          <p:cNvSpPr/>
          <p:nvPr/>
        </p:nvSpPr>
        <p:spPr>
          <a:xfrm>
            <a:off x="9512503" y="3683203"/>
            <a:ext cx="1274674" cy="749808"/>
          </a:xfrm>
          <a:prstGeom prst="roundRect">
            <a:avLst>
              <a:gd name="adj" fmla="val 12195"/>
            </a:avLst>
          </a:prstGeom>
          <a:solidFill>
            <a:srgbClr val="5B93C6"/>
          </a:solidFill>
          <a:ln/>
        </p:spPr>
      </p:sp>
      <p:sp>
        <p:nvSpPr>
          <p:cNvPr id="12" name="Shape 10"/>
          <p:cNvSpPr/>
          <p:nvPr/>
        </p:nvSpPr>
        <p:spPr>
          <a:xfrm>
            <a:off x="9175090" y="3795674"/>
            <a:ext cx="262433" cy="11247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10862158" y="3795674"/>
            <a:ext cx="262433" cy="11247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트랙별 특화 활용 · 콘텐츠 창업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라. 실습 2</a:t>
            </a:r>
            <a:endParaRPr lang="en-US" sz="4800" dirty="0"/>
          </a:p>
        </p:txBody>
      </p:sp>
      <p:sp>
        <p:nvSpPr>
          <p:cNvPr id="16" name="Shape 14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17" name="Text 15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숏폼 대본 → 영상 안내 + 썸네일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228B5E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같은 정보로 한 번 더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무료 요금제 범위에서 · 유료 기능이 필요하면 강사가 알림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3566160"/>
          </a:xfrm>
          <a:prstGeom prst="roundRect">
            <a:avLst>
              <a:gd name="adj" fmla="val 3077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숏폼 15~30초 영상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81872" y="2034723"/>
            <a:ext cx="54776" cy="178023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2" name="Shape 10"/>
          <p:cNvSpPr/>
          <p:nvPr/>
        </p:nvSpPr>
        <p:spPr>
          <a:xfrm>
            <a:off x="5481872" y="2016464"/>
            <a:ext cx="54776" cy="22823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Shape 11"/>
          <p:cNvSpPr/>
          <p:nvPr/>
        </p:nvSpPr>
        <p:spPr>
          <a:xfrm rot="10800000">
            <a:off x="5481872" y="2212746"/>
            <a:ext cx="54776" cy="59341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5431660" y="2290345"/>
            <a:ext cx="155199" cy="13694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캐릭터·세계관 문서와 같은 재료로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영상 생성 AI 또는 촬영 계획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쓸 사양을 만듭니다.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워크북의 프롬프트를 복사해 넣음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 ] 안은 골라서 채움 · 청록색 칸은 내 정보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3566160"/>
          </a:xfrm>
          <a:prstGeom prst="roundRect">
            <a:avLst>
              <a:gd name="adj" fmla="val 3077"/>
            </a:avLst>
          </a:prstGeom>
          <a:solidFill>
            <a:srgbClr val="E9F4EE"/>
          </a:solidFill>
          <a:ln w="12700">
            <a:solidFill>
              <a:srgbClr val="228B5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썸네일 이미지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60376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228B5E"/>
          </a:solidFill>
          <a:ln/>
        </p:spPr>
      </p:sp>
      <p:sp>
        <p:nvSpPr>
          <p:cNvPr id="21" name="Shape 19"/>
          <p:cNvSpPr/>
          <p:nvPr/>
        </p:nvSpPr>
        <p:spPr>
          <a:xfrm>
            <a:off x="11192329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>
            <a:off x="11192329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11192329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6515100" y="2596896"/>
            <a:ext cx="4887468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캐릭터 얼굴 크게 + 단순 배경 + 큰 글자 자리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 썸네일의 기본입니다.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워크북의 프롬프트를 복사해 넣음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 ] 안은 골라서 채움 · 청록색 칸은 내 정보</a:t>
            </a:r>
            <a:endParaRPr lang="en-US" sz="1800" dirty="0"/>
          </a:p>
        </p:txBody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1632" y="5504688"/>
            <a:ext cx="868680" cy="868680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548640" y="5504688"/>
            <a:ext cx="10040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 프롬프트는 웹 모음집에서 복사
</a:t>
            </a:r>
            <a:pPr algn="r" indent="0" marL="0">
              <a:buNone/>
            </a:pPr>
            <a:r>
              <a:rPr lang="en-US" sz="14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https://snb-k-bridge.netlify.app/courses/art-startup/prompts#p2-content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228B5E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이미지 · 영상 · 슬라이드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순서대로 · 막히면 손을 듭니다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4480560"/>
          </a:xfrm>
          <a:prstGeom prst="roundRect">
            <a:avLst>
              <a:gd name="adj" fmla="val 2857"/>
            </a:avLst>
          </a:prstGeom>
          <a:solidFill>
            <a:srgbClr val="FFF3E8"/>
          </a:solidFill>
          <a:ln w="19050">
            <a:solidFill>
              <a:srgbClr val="E8640A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822960" y="2066544"/>
            <a:ext cx="1097280" cy="402336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066544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77824" y="2779776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1" name="Text 9"/>
          <p:cNvSpPr/>
          <p:nvPr/>
        </p:nvSpPr>
        <p:spPr>
          <a:xfrm>
            <a:off x="877824" y="27797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481328" y="2706624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1의 정보를 그대로 씀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77824" y="3566160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Text 12"/>
          <p:cNvSpPr/>
          <p:nvPr/>
        </p:nvSpPr>
        <p:spPr>
          <a:xfrm>
            <a:off x="877824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481328" y="3493008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워크북의 실습 2 프롬프트를 복사해 생성 AI에 넣음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877824" y="4352544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7" name="Text 15"/>
          <p:cNvSpPr/>
          <p:nvPr/>
        </p:nvSpPr>
        <p:spPr>
          <a:xfrm>
            <a:off x="877824" y="43525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481328" y="4279392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 ] 안의 선택지를 골라 채우고 한 장 만듦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877824" y="5138928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877824" y="51389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481328" y="5065776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마음에 안 들면 스타일 · 구도 한 줄만 바꿔 다시 시킴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22960" y="5705856"/>
            <a:ext cx="91714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가져가는 자산: </a:t>
            </a:r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시제품·굿즈 이미지 또는 숏폼 대본·썸네일 (워크시트 3과 연동)</a:t>
            </a:r>
            <a:endParaRPr lang="en-US" sz="1800" dirty="0"/>
          </a:p>
        </p:txBody>
      </p:sp>
      <p:pic>
        <p:nvPicPr>
          <p:cNvPr id="2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78440" y="504748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BF9343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287561" y="2521001"/>
            <a:ext cx="1724558" cy="172455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 rot="2700000">
            <a:off x="9699955" y="3420770"/>
            <a:ext cx="487375" cy="206197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7" name="Shape 5"/>
          <p:cNvSpPr/>
          <p:nvPr/>
        </p:nvSpPr>
        <p:spPr>
          <a:xfrm rot="-2700000">
            <a:off x="10037369" y="3195828"/>
            <a:ext cx="824789" cy="206197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F934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트랙별 특화 활용 · 콘텐츠 창업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마. 검증</a:t>
            </a:r>
            <a:endParaRPr lang="en-US" sz="4800" dirty="0"/>
          </a:p>
        </p:txBody>
      </p:sp>
      <p:sp>
        <p:nvSpPr>
          <p:cNvPr id="10" name="Shape 8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BF9343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저작권·초상권·플랫폼 규정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9A7532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검증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그대로 쓰면 안 됨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AI의 답은 초안 · 확인한 뒤에 내 이름으로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9A7532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검증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0F3F7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201168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9" name="Text 7"/>
          <p:cNvSpPr/>
          <p:nvPr/>
        </p:nvSpPr>
        <p:spPr>
          <a:xfrm>
            <a:off x="713232" y="201168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 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560320" y="182880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남의 캐릭터·음원·폰트·사진을 허락 없이 쓰지 않았다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283464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3232" y="301752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13" name="Text 11"/>
          <p:cNvSpPr/>
          <p:nvPr/>
        </p:nvSpPr>
        <p:spPr>
          <a:xfrm>
            <a:off x="713232" y="301752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 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560320" y="283464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실존 인물을 닮은 캐릭터나 타인 얼굴이 동의 없이 들어가지 않았다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48640" y="384048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0F3F7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3232" y="402336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17" name="Text 15"/>
          <p:cNvSpPr/>
          <p:nvPr/>
        </p:nvSpPr>
        <p:spPr>
          <a:xfrm>
            <a:off x="713232" y="402336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 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2560320" y="384048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올릴 플랫폼의 규정(연재·심의·AI 생성물 표시)을 확인했다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48640" y="484632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E7F2F3"/>
          </a:solidFill>
          <a:ln w="15875">
            <a:solidFill>
              <a:srgbClr val="017A8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13232" y="502920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21" name="Text 19"/>
          <p:cNvSpPr/>
          <p:nvPr/>
        </p:nvSpPr>
        <p:spPr>
          <a:xfrm>
            <a:off x="713232" y="502920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 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2560320" y="484632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대본 속 사실·수치·인용을 확인했고 과장 표현을 뺐다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9A7532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아쉬운 예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vs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좋은 예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무엇이 다른지 한 줄로 말해 봄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9A7532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검증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297680"/>
          </a:xfrm>
          <a:prstGeom prst="roundRect">
            <a:avLst>
              <a:gd name="adj" fmla="val 2553"/>
            </a:avLst>
          </a:prstGeom>
          <a:solidFill>
            <a:srgbClr val="E6EAEF"/>
          </a:solidFill>
          <a:ln w="12700">
            <a:solidFill>
              <a:srgbClr val="002D5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8874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✕   </a:t>
            </a:r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아쉬운 예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786384" y="2596896"/>
            <a:ext cx="4887468" cy="3401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"역대급 감동! 대한민국 최고의 고양이 웹툰! 안 보면 손해!" — 근거 없는 최고·역대급은 신뢰를 잃고, 무엇을 언제 볼 수 있는지가 없어 팔로우할 이유를 주지 못합니다.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277356" y="1828800"/>
            <a:ext cx="5362956" cy="4297680"/>
          </a:xfrm>
          <a:prstGeom prst="roundRect">
            <a:avLst>
              <a:gd name="adj" fmla="val 2553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6515100" y="1837944"/>
            <a:ext cx="48874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  </a:t>
            </a:r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좋은 예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6515100" y="2596896"/>
            <a:ext cx="4887468" cy="3401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"퇴근하고 문 열면 이 표정, 아시죠? 무뚝뚝한 고양이 달무리와 서툰 집사의 4컷 —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매주 수요일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새 에피소드. 1화는 프로필 링크에서. 저장해 두고 수요일에 다시 만나요."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9A7532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437522" y="2371039"/>
            <a:ext cx="1424635" cy="1912010"/>
          </a:xfrm>
          <a:prstGeom prst="roundRect">
            <a:avLst>
              <a:gd name="adj" fmla="val 6418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849917" y="2146097"/>
            <a:ext cx="599846" cy="337414"/>
          </a:xfrm>
          <a:prstGeom prst="roundRect">
            <a:avLst>
              <a:gd name="adj" fmla="val 16260"/>
            </a:avLst>
          </a:prstGeom>
          <a:solidFill>
            <a:srgbClr val="9A7532"/>
          </a:solidFill>
          <a:ln/>
        </p:spPr>
      </p:sp>
      <p:sp>
        <p:nvSpPr>
          <p:cNvPr id="7" name="Shape 5"/>
          <p:cNvSpPr/>
          <p:nvPr/>
        </p:nvSpPr>
        <p:spPr>
          <a:xfrm>
            <a:off x="9699955" y="2858414"/>
            <a:ext cx="749808" cy="9372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10524744" y="2783434"/>
            <a:ext cx="243688" cy="243688"/>
          </a:xfrm>
          <a:prstGeom prst="ellipse">
            <a:avLst/>
          </a:prstGeom>
          <a:solidFill>
            <a:srgbClr val="5B93C6"/>
          </a:solidFill>
          <a:ln/>
        </p:spPr>
      </p:sp>
      <p:sp>
        <p:nvSpPr>
          <p:cNvPr id="9" name="Shape 7"/>
          <p:cNvSpPr/>
          <p:nvPr/>
        </p:nvSpPr>
        <p:spPr>
          <a:xfrm>
            <a:off x="9699955" y="3308299"/>
            <a:ext cx="749808" cy="9372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10" name="Shape 8"/>
          <p:cNvSpPr/>
          <p:nvPr/>
        </p:nvSpPr>
        <p:spPr>
          <a:xfrm>
            <a:off x="10524744" y="3233318"/>
            <a:ext cx="243688" cy="243688"/>
          </a:xfrm>
          <a:prstGeom prst="ellipse">
            <a:avLst/>
          </a:prstGeom>
          <a:solidFill>
            <a:srgbClr val="5B93C6"/>
          </a:solidFill>
          <a:ln/>
        </p:spPr>
      </p:sp>
      <p:sp>
        <p:nvSpPr>
          <p:cNvPr id="11" name="Shape 9"/>
          <p:cNvSpPr/>
          <p:nvPr/>
        </p:nvSpPr>
        <p:spPr>
          <a:xfrm>
            <a:off x="9699955" y="3758184"/>
            <a:ext cx="749808" cy="9372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12" name="Shape 10"/>
          <p:cNvSpPr/>
          <p:nvPr/>
        </p:nvSpPr>
        <p:spPr>
          <a:xfrm>
            <a:off x="10524744" y="3683203"/>
            <a:ext cx="243688" cy="243688"/>
          </a:xfrm>
          <a:prstGeom prst="ellipse">
            <a:avLst/>
          </a:prstGeom>
          <a:solidFill>
            <a:srgbClr val="9A7532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A7532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트랙별 특화 활용 · 콘텐츠 창업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바. 자산화</a:t>
            </a:r>
            <a:endParaRPr lang="en-US" sz="4800" dirty="0"/>
          </a:p>
        </p:txBody>
      </p:sp>
      <p:sp>
        <p:nvSpPr>
          <p:cNvPr id="15" name="Shape 13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9A7532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프롬프트·이미지 보관, 파트 3의 재료로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마무리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오늘 정리할 것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오늘 다룬 내용을 세 가지로 정리함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자산화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3453384" cy="3108960"/>
          </a:xfrm>
          <a:prstGeom prst="roundRect">
            <a:avLst>
              <a:gd name="adj" fmla="val 3529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3435096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 1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380232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3522088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>
            <a:off x="3554041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3554041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3554041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2977896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콘텐츠의 돈은 IP에서 나온다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누가 · 어디서 · 무슨 일.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4367784" y="1828800"/>
            <a:ext cx="3453384" cy="3108960"/>
          </a:xfrm>
          <a:prstGeom prst="roundRect">
            <a:avLst>
              <a:gd name="adj" fmla="val 3529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376928" y="1837944"/>
            <a:ext cx="3435096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8" name="Text 16"/>
          <p:cNvSpPr/>
          <p:nvPr/>
        </p:nvSpPr>
        <p:spPr>
          <a:xfrm>
            <a:off x="4605528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 2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7199376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7304715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017A84"/>
          </a:solidFill>
          <a:ln/>
        </p:spPr>
      </p:sp>
      <p:sp>
        <p:nvSpPr>
          <p:cNvPr id="21" name="Shape 19"/>
          <p:cNvSpPr/>
          <p:nvPr/>
        </p:nvSpPr>
        <p:spPr>
          <a:xfrm rot="10800000">
            <a:off x="7350362" y="2171663"/>
            <a:ext cx="54776" cy="59341"/>
          </a:xfrm>
          <a:prstGeom prst="triangle">
            <a:avLst/>
          </a:prstGeom>
          <a:solidFill>
            <a:srgbClr val="017A84"/>
          </a:solidFill>
          <a:ln/>
        </p:spPr>
      </p:sp>
      <p:sp>
        <p:nvSpPr>
          <p:cNvPr id="22" name="Text 20"/>
          <p:cNvSpPr/>
          <p:nvPr/>
        </p:nvSpPr>
        <p:spPr>
          <a:xfrm>
            <a:off x="7341232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464479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4605528" y="2596896"/>
            <a:ext cx="2977896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숏폼은 3초 · 하나 · 한마디.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186928" y="1828800"/>
            <a:ext cx="3453384" cy="3108960"/>
          </a:xfrm>
          <a:prstGeom prst="roundRect">
            <a:avLst>
              <a:gd name="adj" fmla="val 352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8196072" y="1837944"/>
            <a:ext cx="3435096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27" name="Text 25"/>
          <p:cNvSpPr/>
          <p:nvPr/>
        </p:nvSpPr>
        <p:spPr>
          <a:xfrm>
            <a:off x="8424672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 3</a:t>
            </a:r>
            <a:endParaRPr lang="en-US" sz="2200" dirty="0"/>
          </a:p>
        </p:txBody>
      </p:sp>
      <p:sp>
        <p:nvSpPr>
          <p:cNvPr id="28" name="Shape 26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11142118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 rot="2700000">
            <a:off x="11260799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31" name="Text 29"/>
          <p:cNvSpPr/>
          <p:nvPr/>
        </p:nvSpPr>
        <p:spPr>
          <a:xfrm>
            <a:off x="8424672" y="2596896"/>
            <a:ext cx="2977896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남의 캐릭터·음원·폰트는 내 것이 아니고, AI 생성물 표시는 플랫폼 규정을 따른다.</a:t>
            </a:r>
            <a:endParaRPr lang="en-US" sz="1800" dirty="0"/>
          </a:p>
        </p:txBody>
      </p:sp>
      <p:sp>
        <p:nvSpPr>
          <p:cNvPr id="32" name="Shape 30"/>
          <p:cNvSpPr/>
          <p:nvPr/>
        </p:nvSpPr>
        <p:spPr>
          <a:xfrm>
            <a:off x="548640" y="5175504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002D5A"/>
          </a:solidFill>
          <a:ln/>
        </p:spPr>
      </p:sp>
      <p:sp>
        <p:nvSpPr>
          <p:cNvPr id="33" name="Text 31"/>
          <p:cNvSpPr/>
          <p:nvPr/>
        </p:nvSpPr>
        <p:spPr>
          <a:xfrm>
            <a:off x="914400" y="5175504"/>
            <a:ext cx="103601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오늘의 결과물은 내일의 재료입니다 — </a:t>
            </a:r>
            <a:pPr algn="ctr" indent="0" marL="0">
              <a:buNone/>
            </a:pPr>
            <a:r>
              <a:rPr lang="en-US" sz="24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프롬프트는 보관</a:t>
            </a:r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결과는 검증, 내 이름으로.</a:t>
            </a:r>
            <a:endParaRPr lang="en-US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과제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다음 시간까지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순서대로 · 막히면 손을 듭니다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자산화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4480560"/>
          </a:xfrm>
          <a:prstGeom prst="roundRect">
            <a:avLst>
              <a:gd name="adj" fmla="val 2857"/>
            </a:avLst>
          </a:prstGeom>
          <a:solidFill>
            <a:srgbClr val="FFF3E8"/>
          </a:solidFill>
          <a:ln w="19050">
            <a:solidFill>
              <a:srgbClr val="E8640A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822960" y="2066544"/>
            <a:ext cx="1097280" cy="402336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066544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77824" y="2779776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1" name="Text 9"/>
          <p:cNvSpPr/>
          <p:nvPr/>
        </p:nvSpPr>
        <p:spPr>
          <a:xfrm>
            <a:off x="877824" y="27797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481328" y="2706624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캐릭터 시트 1장과 시즌 소재 12개를 파트 3 사업계획서의 재료로 보관하세요.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77824" y="3566160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Text 12"/>
          <p:cNvSpPr/>
          <p:nvPr/>
        </p:nvSpPr>
        <p:spPr>
          <a:xfrm>
            <a:off x="877824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481328" y="3493008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그리고 올릴 플랫폼의 공식 가이드에서 연재 규격과 AI 표시 정책을 한 번 읽어 오세요.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22960" y="5705856"/>
            <a:ext cx="105430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가져가는 자산: </a:t>
            </a:r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트랙별 핵심 문서 · 시제품·굿즈 이미지 또는 숏폼 대본·썸네일 (워크시트 4와 연동)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소셜앤비즈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K-컬처 AI 예술창업 성장트랙 — 2. 트랙별 특화 활용 · 콘텐츠 창업</dc:title>
  <dc:subject>PptxGenJS Presentation</dc:subject>
  <dc:creator>윤성임</dc:creator>
  <cp:lastModifiedBy>윤성임</cp:lastModifiedBy>
  <cp:revision>1</cp:revision>
  <dcterms:created xsi:type="dcterms:W3CDTF">2026-09-06T12:03:57Z</dcterms:created>
  <dcterms:modified xsi:type="dcterms:W3CDTF">2026-09-06T12:03:57Z</dcterms:modified>
</cp:coreProperties>
</file>