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[디자인씽킹 5단계 (공감 → 정의 → 아이디어 → 시제품 → 테스트)]
내가 만들고 싶은 것보다 쓸 사람의 불편에서 출발합니다. 공감 → 정의 → 아이디어 → 시제품 → 테스트를 한 바퀴 돌면 팔리는 제품이 됩니다.
한 걸음 더:
디자인씽킹(Design Thinking)은 사용자 문제에서 출발하는 제품 개발 방법입니다. 오늘 실습은 "정의(문제 정의) → 아이디어(컨셉) → 시제품(이미지)" 구간입니다. AI에게 "이 제품을 쓸 사람의 불편 5가지"를 먼저 물으면 공감 단계를 빠르게 지날 수 있습니다. 외우는 법: "불편에서 시작해 손에 쥐어 보기까지."
[시제품 (MVP)]
완벽한 제품이 아니라 반응을 확인할 최소한의 것이 시제품(MVP)입니다. 이미지 한 장, 샘플 하나, 선주문 페이지면 충분합니다.
한 걸음 더:
MVP(Minimum Viable Product, 최소 기능 제품)는 "팔릴지"를 가장 싸게 확인하는 수단입니다. 이미지 생성 AI로 만든 컨셉 이미지로 반응을 먼저 보고, 실제 제작은 그다음입니다. 외우는 법: "만들기 전에 보여주기."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[제품 한 줄 (무엇을 · 누구를 위해 · 왜 다른가)]
상세페이지도 펀딩 스토리도 한 줄에서 시작합니다. 무엇을 · 누구를 위해 · 왜 다른가가 든 문장이 뼈대입니다.
한 걸음 더:
예: "원룸에 사는 20대를 위해, 공구 없이 3분에 조립하는 오크 사이드 테이블". 이 한 줄이 프롬프트의 {맥락}이 되고 헤드카피의 재료가 됩니다. 외우는 법: "무엇을 · 누구 · 왜."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[상세페이지의 뼈대 (후킹 → 문제 → 해결 → 스펙 → 신뢰 → 구매 유도)]
잘 팔리는 상세페이지는 순서가 같습니다. 눈길 → 고객의 불편 → 우리 제품 → 재료·크기 → 믿을 근거 → 사는 법.
한 걸음 더:
① 헤드카피(후킹) ② 고객 문제 공감 ③ 해결(제품 소개) ④ 상세 스펙(재료·크기·무게·관리법) ⑤ 신뢰 요소(제작 과정·인증·후기) ⑥ 구매 유도(CTA). 4단계 프롬프트가 이 순서를 강제합니다. 외우는 법: "눈·불·해·스·믿·사."
[원가와 가격]
가격은 감이 아니라 더하기입니다. 재료 + 인건 + 포장·배송 + 수수료 + 남길 이익.
한 걸음 더:
판매 채널 수수료(오픈마켓·펀딩 플랫폼)와 배송비를 빼먹으면 팔수록 손해입니다. AI에게 "이 제품의 원가 항목을 표로 정리해줘"라고 시키고 숫자는 내가 채웁니다. 숫자를 AI에게 지어내게 하지 않습니다. 외우는 법: "재·인·포·수·이."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[신뢰 요소 (제작 과정·소재·인증)]
"좋아요"보다 "국산 자작나무, 손 옻칠 3회"가 팔립니다. 확인 가능한 사실이 신뢰입니다.
한 걸음 더:
소재·원산지·제작 과정·수량·인증(전기·유아용품 등은 KC 인증 대상일 수 있음 — 품목별 확인 필요)을 사실대로 씁니다. 표시광고법상 "최고·유일·100%" 같은 과장과 효능 단정은 피합니다.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[스마트스토어·자사몰에서 찾아지려면]
손님은 "재료 + 제품"으로 검색합니다(원목 트레이, 은 반지). 제목과 본문에 그 검색어가 있어야 보입니다.
한 걸음 더:
제목은 검색어 + 특징(원목 트레이 옻칠 마감), 본문은 상세페이지 뼈대대로, 사진은 정면·측면·사용 장면·크기 비교 4장이 기본입니다.
[크라우드펀딩의 문법]
펀딩은 제품보다 만든 사람의 이야기를 삽니다. 왜 만들었나 → 어떻게 만드나 → 무엇을 드리나.
한 걸음 더:
스토리(동기) → 제작 과정 사진 → 리워드 구성(가격대 3단) → 일정·배송 위험 안내. 목표 금액과 일정은 지키지 못하면 신뢰를 잃으니 보수적으로 잡습니다.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[인스타그램·릴스의 문법]
제품 사진 한 장과 만드는 과정 15초가 가장 잘 통합니다. 해시태그는 손님이 검색할 말로.
한 걸음 더:
저장·공유가 많은 글이 더 노출됩니다. 릴스는 "재료 → 손 → 완성" 3컷이면 충분합니다.
[편집숍·플리마켓의 글]
현장에서는 제품 카드 한 장이 대신 말합니다. 이름·재료·크기·가격·관리법을 150자 안에.
한 걸음 더:
카드는 손님이 3초 안에 읽습니다. 가격을 숨기지 않고, 관리법(세척·보관)을 적으면 문의가 줄고 신뢰가 늡니다.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[제조처·재료 리서치는 AI 검색으로 (출처 확인 필수)]
소량 제조처, 재료 단가, 비슷한 제품 가격은 출처가 붙는 AI 검색(Perplexity·Genspark 등)에 묻습니다. 단, 답이 아니라 출처를 봅니다.
한 걸음 더:
"국내 소량 원목 가공 업체 5곳, 최소 주문 수량과 연락처, 출처 링크와 함께"처럼 묻습니다. AI가 준 업체·가격은 반드시 직접 확인합니다. 실습 2에 리서치 프롬프트가 준비돼 있습니다.
[컨셉 이미지 프롬프트 슬롯]
시제품 이미지는 말로 그리는 설계도입니다. 주제·스타일·구도·조명·카메라·색감·제외·출력 슬롯을 채우면 됩니다.
한 걸음 더:
실습 2의 이미지 프롬프트가 이 슬롯 구조입니다. 다른 브랜드 이름이나 디자이너 이름을 넣어 "그처럼" 만들지 않습니다 — 디자인 유사성 문제가 생깁니다. 내 스케치·샘플 사진을 첨부하고 "이것을 기준으로"라고 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전체 프롬프트: https://snb-k-bridge.netlify.app/courses/art-startup/prompts#p2-design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역질문 프롬프트: https://snb-k-bridge.netlify.app/courses/art-startup/prompts#p2-design-interview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실습 2 프롬프트: https://snb-k-bridge.netlify.app/courses/art-startup/prompts#p2-design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G_MASTER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66344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4" name="Shape 2"/>
          <p:cNvSpPr/>
          <p:nvPr/>
        </p:nvSpPr>
        <p:spPr>
          <a:xfrm>
            <a:off x="7882128" y="384048"/>
            <a:ext cx="3986784" cy="3986784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623146" y="1179576"/>
            <a:ext cx="504749" cy="164043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623146" y="1011326"/>
            <a:ext cx="504749" cy="21031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7" name="Shape 5"/>
          <p:cNvSpPr/>
          <p:nvPr/>
        </p:nvSpPr>
        <p:spPr>
          <a:xfrm rot="10800000">
            <a:off x="9623146" y="2820010"/>
            <a:ext cx="504749" cy="546811"/>
          </a:xfrm>
          <a:prstGeom prst="triangl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160459" y="3535070"/>
            <a:ext cx="1430122" cy="126187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9" name="Shape 7"/>
          <p:cNvSpPr/>
          <p:nvPr/>
        </p:nvSpPr>
        <p:spPr>
          <a:xfrm>
            <a:off x="7187184" y="2761488"/>
            <a:ext cx="1700784" cy="170078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0" name="Shape 8"/>
          <p:cNvSpPr/>
          <p:nvPr/>
        </p:nvSpPr>
        <p:spPr>
          <a:xfrm>
            <a:off x="7661209" y="3145902"/>
            <a:ext cx="752734" cy="555589"/>
          </a:xfrm>
          <a:prstGeom prst="roundRect">
            <a:avLst>
              <a:gd name="adj" fmla="val 19750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7822509" y="3307202"/>
            <a:ext cx="143378" cy="143378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8109265" y="3307202"/>
            <a:ext cx="143378" cy="143378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3" name="Shape 11"/>
          <p:cNvSpPr/>
          <p:nvPr/>
        </p:nvSpPr>
        <p:spPr>
          <a:xfrm>
            <a:off x="7912120" y="3540191"/>
            <a:ext cx="250911" cy="53767"/>
          </a:xfrm>
          <a:prstGeom prst="rect">
            <a:avLst/>
          </a:prstGeom>
          <a:solidFill>
            <a:srgbClr val="FFD9B8"/>
          </a:solidFill>
          <a:ln/>
        </p:spPr>
      </p:sp>
      <p:sp>
        <p:nvSpPr>
          <p:cNvPr id="14" name="Shape 12"/>
          <p:cNvSpPr/>
          <p:nvPr/>
        </p:nvSpPr>
        <p:spPr>
          <a:xfrm>
            <a:off x="8019654" y="2966679"/>
            <a:ext cx="35844" cy="179222"/>
          </a:xfrm>
          <a:prstGeom prst="rect">
            <a:avLst/>
          </a:prstGeom>
          <a:solidFill>
            <a:srgbClr val="FFD9B8"/>
          </a:solidFill>
          <a:ln/>
        </p:spPr>
      </p:sp>
      <p:sp>
        <p:nvSpPr>
          <p:cNvPr id="15" name="Shape 13"/>
          <p:cNvSpPr/>
          <p:nvPr/>
        </p:nvSpPr>
        <p:spPr>
          <a:xfrm>
            <a:off x="7947965" y="2841224"/>
            <a:ext cx="179222" cy="179222"/>
          </a:xfrm>
          <a:prstGeom prst="ellipse">
            <a:avLst/>
          </a:prstGeom>
          <a:solidFill>
            <a:srgbClr val="FFD9B8"/>
          </a:solidFill>
          <a:ln/>
        </p:spPr>
      </p:sp>
      <p:sp>
        <p:nvSpPr>
          <p:cNvPr id="16" name="Shape 14"/>
          <p:cNvSpPr/>
          <p:nvPr/>
        </p:nvSpPr>
        <p:spPr>
          <a:xfrm>
            <a:off x="7732898" y="3755258"/>
            <a:ext cx="609356" cy="358445"/>
          </a:xfrm>
          <a:prstGeom prst="roundRect">
            <a:avLst>
              <a:gd name="adj" fmla="val 25510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7571598" y="3809025"/>
            <a:ext cx="125456" cy="5376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378099" y="3809025"/>
            <a:ext cx="125456" cy="5376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64008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K-컬처 AI 예술창업 성장트랙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777240" y="1298448"/>
            <a:ext cx="6583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특화 활용
</a:t>
            </a:r>
            <a:pPr indent="0" marL="0">
              <a:lnSpc>
                <a:spcPct val="11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디자인·제조 창업</a:t>
            </a:r>
            <a:endParaRPr lang="en-US" sz="6000" dirty="0"/>
          </a:p>
        </p:txBody>
      </p:sp>
      <p:sp>
        <p:nvSpPr>
          <p:cNvPr id="21" name="Shape 19"/>
          <p:cNvSpPr/>
          <p:nvPr/>
        </p:nvSpPr>
        <p:spPr>
          <a:xfrm>
            <a:off x="777240" y="3529584"/>
            <a:ext cx="1463040" cy="5486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3712464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3시간 · 한성대 예술대학 정규교과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548640" y="4956048"/>
            <a:ext cx="11091672" cy="45720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" y="5138928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윤성임</a:t>
            </a:r>
            <a:pPr indent="0" marL="0">
              <a:buNone/>
            </a:pPr>
            <a:r>
              <a:rPr lang="en-US" sz="20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박사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548640" y="5650992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소셜앤비즈 대표 · 건양사이버대학교 겸임교수 · 기술창업학박사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48640" y="6035040"/>
            <a:ext cx="1547165" cy="438912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27" name="Text 25"/>
          <p:cNvSpPr/>
          <p:nvPr/>
        </p:nvSpPr>
        <p:spPr>
          <a:xfrm>
            <a:off x="548640" y="6035040"/>
            <a:ext cx="154716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 특화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2232965" y="6035040"/>
            <a:ext cx="2326234" cy="43891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9" name="Text 27"/>
          <p:cNvSpPr/>
          <p:nvPr/>
        </p:nvSpPr>
        <p:spPr>
          <a:xfrm>
            <a:off x="2232965" y="6035040"/>
            <a:ext cx="232623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디자인·제조 창업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4696358" y="6035040"/>
            <a:ext cx="1766621" cy="438912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1" name="Text 29"/>
          <p:cNvSpPr/>
          <p:nvPr/>
        </p:nvSpPr>
        <p:spPr>
          <a:xfrm>
            <a:off x="4696358" y="6035040"/>
            <a:ext cx="1766621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실전 산출물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" y="164592"/>
            <a:ext cx="3968496" cy="6528816"/>
          </a:xfrm>
          <a:prstGeom prst="roundRect">
            <a:avLst>
              <a:gd name="adj" fmla="val 2304"/>
            </a:avLst>
          </a:prstGeom>
          <a:solidFill>
            <a:srgbClr val="002D5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365760"/>
            <a:ext cx="2743200" cy="32186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74320" y="3840480"/>
            <a:ext cx="3785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윤성임</a:t>
            </a:r>
            <a:pPr algn="ctr" indent="0" marL="0">
              <a:buNone/>
            </a:pPr>
            <a:r>
              <a:rPr lang="en-US" sz="20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박사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274320" y="4407408"/>
            <a:ext cx="37856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소셜앤비즈 대표</a:t>
            </a:r>
            <a:endParaRPr lang="en-US" sz="170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건양사이버대학교 겸임교수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274320" y="5138928"/>
            <a:ext cx="37856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· 디지털 · 마케팅 교육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50976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8" name="Shape 5"/>
          <p:cNvSpPr/>
          <p:nvPr/>
        </p:nvSpPr>
        <p:spPr>
          <a:xfrm>
            <a:off x="1151822" y="5796462"/>
            <a:ext cx="311540" cy="229946"/>
          </a:xfrm>
          <a:prstGeom prst="roundRect">
            <a:avLst>
              <a:gd name="adj" fmla="val 47719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1218581" y="5863221"/>
            <a:ext cx="59341" cy="59341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10" name="Shape 7"/>
          <p:cNvSpPr/>
          <p:nvPr/>
        </p:nvSpPr>
        <p:spPr>
          <a:xfrm>
            <a:off x="1337262" y="5863221"/>
            <a:ext cx="59341" cy="59341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11" name="Shape 8"/>
          <p:cNvSpPr/>
          <p:nvPr/>
        </p:nvSpPr>
        <p:spPr>
          <a:xfrm>
            <a:off x="1255669" y="5959650"/>
            <a:ext cx="103847" cy="22253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2" name="Shape 9"/>
          <p:cNvSpPr/>
          <p:nvPr/>
        </p:nvSpPr>
        <p:spPr>
          <a:xfrm>
            <a:off x="1300174" y="5722286"/>
            <a:ext cx="14835" cy="74176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Shape 10"/>
          <p:cNvSpPr/>
          <p:nvPr/>
        </p:nvSpPr>
        <p:spPr>
          <a:xfrm>
            <a:off x="1270504" y="5670363"/>
            <a:ext cx="74176" cy="74176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Shape 11"/>
          <p:cNvSpPr/>
          <p:nvPr/>
        </p:nvSpPr>
        <p:spPr>
          <a:xfrm>
            <a:off x="1181493" y="6048661"/>
            <a:ext cx="252199" cy="148352"/>
          </a:xfrm>
          <a:prstGeom prst="roundRect">
            <a:avLst>
              <a:gd name="adj" fmla="val 61637"/>
            </a:avLst>
          </a:prstGeom>
          <a:solidFill>
            <a:srgbClr val="5B93C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14734" y="6070914"/>
            <a:ext cx="51923" cy="2225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3"/>
          <p:cNvSpPr/>
          <p:nvPr/>
        </p:nvSpPr>
        <p:spPr>
          <a:xfrm>
            <a:off x="1448527" y="6070914"/>
            <a:ext cx="51923" cy="2225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1810512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18" name="Shape 15"/>
          <p:cNvSpPr/>
          <p:nvPr/>
        </p:nvSpPr>
        <p:spPr>
          <a:xfrm>
            <a:off x="1981688" y="5796462"/>
            <a:ext cx="318957" cy="244781"/>
          </a:xfrm>
          <a:prstGeom prst="roundRect">
            <a:avLst>
              <a:gd name="adj" fmla="val 59769"/>
            </a:avLst>
          </a:prstGeom>
          <a:solidFill>
            <a:srgbClr val="FFFFFF"/>
          </a:solidFill>
          <a:ln/>
        </p:spPr>
      </p:sp>
      <p:sp>
        <p:nvSpPr>
          <p:cNvPr id="19" name="Shape 16"/>
          <p:cNvSpPr/>
          <p:nvPr/>
        </p:nvSpPr>
        <p:spPr>
          <a:xfrm rot="10800000">
            <a:off x="2055864" y="6026408"/>
            <a:ext cx="89011" cy="96429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20" name="Text 17"/>
          <p:cNvSpPr/>
          <p:nvPr/>
        </p:nvSpPr>
        <p:spPr>
          <a:xfrm>
            <a:off x="2041029" y="5803880"/>
            <a:ext cx="200276" cy="229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2241304" y="6056079"/>
            <a:ext cx="155770" cy="126099"/>
          </a:xfrm>
          <a:prstGeom prst="roundRect">
            <a:avLst>
              <a:gd name="adj" fmla="val 72514"/>
            </a:avLst>
          </a:prstGeom>
          <a:solidFill>
            <a:srgbClr val="E8640A"/>
          </a:solidFill>
          <a:ln/>
        </p:spPr>
      </p:sp>
      <p:sp>
        <p:nvSpPr>
          <p:cNvPr id="22" name="Shape 19"/>
          <p:cNvSpPr/>
          <p:nvPr/>
        </p:nvSpPr>
        <p:spPr>
          <a:xfrm>
            <a:off x="2670048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23" name="Shape 20"/>
          <p:cNvSpPr/>
          <p:nvPr/>
        </p:nvSpPr>
        <p:spPr>
          <a:xfrm>
            <a:off x="2982158" y="5803880"/>
            <a:ext cx="89011" cy="28928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Shape 21"/>
          <p:cNvSpPr/>
          <p:nvPr/>
        </p:nvSpPr>
        <p:spPr>
          <a:xfrm>
            <a:off x="2982158" y="5774209"/>
            <a:ext cx="89011" cy="370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5" name="Shape 22"/>
          <p:cNvSpPr/>
          <p:nvPr/>
        </p:nvSpPr>
        <p:spPr>
          <a:xfrm rot="10800000">
            <a:off x="2982158" y="6093167"/>
            <a:ext cx="89011" cy="96429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26" name="Shape 23"/>
          <p:cNvSpPr/>
          <p:nvPr/>
        </p:nvSpPr>
        <p:spPr>
          <a:xfrm>
            <a:off x="2900565" y="6219266"/>
            <a:ext cx="252199" cy="22253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27" name="Text 24"/>
          <p:cNvSpPr/>
          <p:nvPr/>
        </p:nvSpPr>
        <p:spPr>
          <a:xfrm>
            <a:off x="274320" y="6400800"/>
            <a:ext cx="3785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3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010-2777-5004 · aceyun88@gmail.com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572000" y="384048"/>
            <a:ext cx="100584" cy="731520"/>
          </a:xfrm>
          <a:prstGeom prst="roundRect">
            <a:avLst>
              <a:gd name="adj" fmla="val 45455"/>
            </a:avLst>
          </a:prstGeom>
          <a:solidFill>
            <a:srgbClr val="E8640A"/>
          </a:solidFill>
          <a:ln/>
        </p:spPr>
      </p:sp>
      <p:sp>
        <p:nvSpPr>
          <p:cNvPr id="29" name="Text 26"/>
          <p:cNvSpPr/>
          <p:nvPr/>
        </p:nvSpPr>
        <p:spPr>
          <a:xfrm>
            <a:off x="4828032" y="310896"/>
            <a:ext cx="68122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강사 소개</a:t>
            </a:r>
            <a:endParaRPr lang="en-US" sz="4200" dirty="0"/>
          </a:p>
        </p:txBody>
      </p:sp>
      <p:sp>
        <p:nvSpPr>
          <p:cNvPr id="30" name="Shape 27"/>
          <p:cNvSpPr/>
          <p:nvPr/>
        </p:nvSpPr>
        <p:spPr>
          <a:xfrm>
            <a:off x="4572000" y="1389888"/>
            <a:ext cx="7068312" cy="713232"/>
          </a:xfrm>
          <a:prstGeom prst="rect">
            <a:avLst/>
          </a:prstGeom>
          <a:solidFill>
            <a:srgbClr val="E9EEF7"/>
          </a:solidFill>
          <a:ln/>
        </p:spPr>
      </p:sp>
      <p:sp>
        <p:nvSpPr>
          <p:cNvPr id="31" name="Text 28"/>
          <p:cNvSpPr/>
          <p:nvPr/>
        </p:nvSpPr>
        <p:spPr>
          <a:xfrm>
            <a:off x="4791456" y="1389888"/>
            <a:ext cx="6675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AI를 이해에서 실행으로, 개인과 조직의 성장으로 연결하는 AX전환 교육 전문가</a:t>
            </a:r>
            <a:endParaRPr lang="en-US" sz="1700" dirty="0"/>
          </a:p>
        </p:txBody>
      </p:sp>
      <p:sp>
        <p:nvSpPr>
          <p:cNvPr id="32" name="Shape 29"/>
          <p:cNvSpPr/>
          <p:nvPr/>
        </p:nvSpPr>
        <p:spPr>
          <a:xfrm>
            <a:off x="4572000" y="221284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4809744" y="2496312"/>
            <a:ext cx="512064" cy="512064"/>
          </a:xfrm>
          <a:prstGeom prst="ellipse">
            <a:avLst/>
          </a:prstGeom>
          <a:solidFill>
            <a:srgbClr val="E9EEF7"/>
          </a:solidFill>
          <a:ln/>
        </p:spPr>
      </p:sp>
      <p:sp>
        <p:nvSpPr>
          <p:cNvPr id="34" name="Shape 31"/>
          <p:cNvSpPr/>
          <p:nvPr/>
        </p:nvSpPr>
        <p:spPr>
          <a:xfrm>
            <a:off x="4953941" y="2613882"/>
            <a:ext cx="223670" cy="165089"/>
          </a:xfrm>
          <a:prstGeom prst="roundRect">
            <a:avLst>
              <a:gd name="adj" fmla="val 66466"/>
            </a:avLst>
          </a:prstGeom>
          <a:solidFill>
            <a:srgbClr val="002D5A"/>
          </a:solidFill>
          <a:ln/>
        </p:spPr>
      </p:sp>
      <p:sp>
        <p:nvSpPr>
          <p:cNvPr id="35" name="Shape 32"/>
          <p:cNvSpPr/>
          <p:nvPr/>
        </p:nvSpPr>
        <p:spPr>
          <a:xfrm>
            <a:off x="5001870" y="2661811"/>
            <a:ext cx="42604" cy="4260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6" name="Shape 33"/>
          <p:cNvSpPr/>
          <p:nvPr/>
        </p:nvSpPr>
        <p:spPr>
          <a:xfrm>
            <a:off x="5087078" y="2661811"/>
            <a:ext cx="42604" cy="4260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7" name="Shape 34"/>
          <p:cNvSpPr/>
          <p:nvPr/>
        </p:nvSpPr>
        <p:spPr>
          <a:xfrm>
            <a:off x="5028498" y="2731042"/>
            <a:ext cx="74557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8" name="Shape 35"/>
          <p:cNvSpPr/>
          <p:nvPr/>
        </p:nvSpPr>
        <p:spPr>
          <a:xfrm>
            <a:off x="5060451" y="2560627"/>
            <a:ext cx="10651" cy="53255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9" name="Shape 36"/>
          <p:cNvSpPr/>
          <p:nvPr/>
        </p:nvSpPr>
        <p:spPr>
          <a:xfrm>
            <a:off x="5039149" y="2523349"/>
            <a:ext cx="53255" cy="53255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40" name="Shape 37"/>
          <p:cNvSpPr/>
          <p:nvPr/>
        </p:nvSpPr>
        <p:spPr>
          <a:xfrm>
            <a:off x="4975243" y="2794948"/>
            <a:ext cx="181066" cy="106509"/>
          </a:xfrm>
          <a:prstGeom prst="roundRect">
            <a:avLst>
              <a:gd name="adj" fmla="val 85852"/>
            </a:avLst>
          </a:prstGeom>
          <a:solidFill>
            <a:srgbClr val="8A94A0"/>
          </a:solidFill>
          <a:ln/>
        </p:spPr>
      </p:sp>
      <p:sp>
        <p:nvSpPr>
          <p:cNvPr id="41" name="Shape 38"/>
          <p:cNvSpPr/>
          <p:nvPr/>
        </p:nvSpPr>
        <p:spPr>
          <a:xfrm>
            <a:off x="4927314" y="2810924"/>
            <a:ext cx="37278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42" name="Shape 39"/>
          <p:cNvSpPr/>
          <p:nvPr/>
        </p:nvSpPr>
        <p:spPr>
          <a:xfrm>
            <a:off x="5166960" y="2810924"/>
            <a:ext cx="37278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43" name="Text 40"/>
          <p:cNvSpPr/>
          <p:nvPr/>
        </p:nvSpPr>
        <p:spPr>
          <a:xfrm>
            <a:off x="5431536" y="221284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약력</a:t>
            </a:r>
            <a:endParaRPr lang="en-US" sz="2200" dirty="0"/>
          </a:p>
        </p:txBody>
      </p:sp>
      <p:sp>
        <p:nvSpPr>
          <p:cNvPr id="44" name="Shape 41"/>
          <p:cNvSpPr/>
          <p:nvPr/>
        </p:nvSpPr>
        <p:spPr>
          <a:xfrm>
            <a:off x="7040880" y="241401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7260336" y="221284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동국대 기술창업학 박사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건양사이버대 겸임교수·KT 16년</a:t>
            </a:r>
            <a:endParaRPr lang="en-US" sz="1800" dirty="0"/>
          </a:p>
        </p:txBody>
      </p:sp>
      <p:sp>
        <p:nvSpPr>
          <p:cNvPr id="46" name="Shape 43"/>
          <p:cNvSpPr/>
          <p:nvPr/>
        </p:nvSpPr>
        <p:spPr>
          <a:xfrm>
            <a:off x="4572000" y="340156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7" name="Shape 44"/>
          <p:cNvSpPr/>
          <p:nvPr/>
        </p:nvSpPr>
        <p:spPr>
          <a:xfrm>
            <a:off x="4809744" y="3685032"/>
            <a:ext cx="512064" cy="512064"/>
          </a:xfrm>
          <a:prstGeom prst="ellipse">
            <a:avLst/>
          </a:prstGeom>
          <a:solidFill>
            <a:srgbClr val="F7F2E8"/>
          </a:solidFill>
          <a:ln/>
        </p:spPr>
      </p:sp>
      <p:sp>
        <p:nvSpPr>
          <p:cNvPr id="48" name="Shape 45"/>
          <p:cNvSpPr/>
          <p:nvPr/>
        </p:nvSpPr>
        <p:spPr>
          <a:xfrm>
            <a:off x="4964592" y="3797276"/>
            <a:ext cx="202368" cy="271599"/>
          </a:xfrm>
          <a:prstGeom prst="roundRect">
            <a:avLst>
              <a:gd name="adj" fmla="val 45185"/>
            </a:avLst>
          </a:prstGeom>
          <a:solidFill>
            <a:srgbClr val="002D5A"/>
          </a:solidFill>
          <a:ln/>
        </p:spPr>
      </p:sp>
      <p:sp>
        <p:nvSpPr>
          <p:cNvPr id="49" name="Shape 46"/>
          <p:cNvSpPr/>
          <p:nvPr/>
        </p:nvSpPr>
        <p:spPr>
          <a:xfrm>
            <a:off x="5023172" y="3765324"/>
            <a:ext cx="85207" cy="47929"/>
          </a:xfrm>
          <a:prstGeom prst="roundRect">
            <a:avLst>
              <a:gd name="adj" fmla="val 114469"/>
            </a:avLst>
          </a:prstGeom>
          <a:solidFill>
            <a:srgbClr val="017A84"/>
          </a:solidFill>
          <a:ln/>
        </p:spPr>
      </p:sp>
      <p:sp>
        <p:nvSpPr>
          <p:cNvPr id="50" name="Shape 47"/>
          <p:cNvSpPr/>
          <p:nvPr/>
        </p:nvSpPr>
        <p:spPr>
          <a:xfrm>
            <a:off x="5001870" y="3866507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Shape 48"/>
          <p:cNvSpPr/>
          <p:nvPr/>
        </p:nvSpPr>
        <p:spPr>
          <a:xfrm>
            <a:off x="5119031" y="3855857"/>
            <a:ext cx="34616" cy="34616"/>
          </a:xfrm>
          <a:prstGeom prst="ellipse">
            <a:avLst/>
          </a:prstGeom>
          <a:solidFill>
            <a:srgbClr val="8A94A0"/>
          </a:solidFill>
          <a:ln/>
        </p:spPr>
      </p:sp>
      <p:sp>
        <p:nvSpPr>
          <p:cNvPr id="52" name="Shape 49"/>
          <p:cNvSpPr/>
          <p:nvPr/>
        </p:nvSpPr>
        <p:spPr>
          <a:xfrm>
            <a:off x="5001870" y="3930413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Shape 50"/>
          <p:cNvSpPr/>
          <p:nvPr/>
        </p:nvSpPr>
        <p:spPr>
          <a:xfrm>
            <a:off x="5119031" y="3919762"/>
            <a:ext cx="34616" cy="34616"/>
          </a:xfrm>
          <a:prstGeom prst="ellipse">
            <a:avLst/>
          </a:prstGeom>
          <a:solidFill>
            <a:srgbClr val="8A94A0"/>
          </a:solidFill>
          <a:ln/>
        </p:spPr>
      </p:sp>
      <p:sp>
        <p:nvSpPr>
          <p:cNvPr id="54" name="Shape 51"/>
          <p:cNvSpPr/>
          <p:nvPr/>
        </p:nvSpPr>
        <p:spPr>
          <a:xfrm>
            <a:off x="5001870" y="3994319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Shape 52"/>
          <p:cNvSpPr/>
          <p:nvPr/>
        </p:nvSpPr>
        <p:spPr>
          <a:xfrm>
            <a:off x="5119031" y="3983668"/>
            <a:ext cx="34616" cy="34616"/>
          </a:xfrm>
          <a:prstGeom prst="ellipse">
            <a:avLst/>
          </a:prstGeom>
          <a:solidFill>
            <a:srgbClr val="017A84"/>
          </a:solidFill>
          <a:ln/>
        </p:spPr>
      </p:sp>
      <p:sp>
        <p:nvSpPr>
          <p:cNvPr id="56" name="Text 53"/>
          <p:cNvSpPr/>
          <p:nvPr/>
        </p:nvSpPr>
        <p:spPr>
          <a:xfrm>
            <a:off x="5431536" y="340156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출강</a:t>
            </a:r>
            <a:endParaRPr lang="en-US" sz="2200" dirty="0"/>
          </a:p>
        </p:txBody>
      </p:sp>
      <p:sp>
        <p:nvSpPr>
          <p:cNvPr id="57" name="Shape 54"/>
          <p:cNvSpPr/>
          <p:nvPr/>
        </p:nvSpPr>
        <p:spPr>
          <a:xfrm>
            <a:off x="7040880" y="360273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7260336" y="340156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공공기관 · 지자체 · 교육청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기업·공기업 · 대학 · 소상공인</a:t>
            </a:r>
            <a:endParaRPr lang="en-US" sz="1800" dirty="0"/>
          </a:p>
        </p:txBody>
      </p:sp>
      <p:sp>
        <p:nvSpPr>
          <p:cNvPr id="59" name="Shape 56"/>
          <p:cNvSpPr/>
          <p:nvPr/>
        </p:nvSpPr>
        <p:spPr>
          <a:xfrm>
            <a:off x="4572000" y="459028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60" name="Shape 57"/>
          <p:cNvSpPr/>
          <p:nvPr/>
        </p:nvSpPr>
        <p:spPr>
          <a:xfrm>
            <a:off x="4809744" y="4873752"/>
            <a:ext cx="512064" cy="512064"/>
          </a:xfrm>
          <a:prstGeom prst="ellipse">
            <a:avLst/>
          </a:prstGeom>
          <a:solidFill>
            <a:srgbClr val="F7F2E8"/>
          </a:solidFill>
          <a:ln/>
        </p:spPr>
      </p:sp>
      <p:sp>
        <p:nvSpPr>
          <p:cNvPr id="61" name="Shape 58"/>
          <p:cNvSpPr/>
          <p:nvPr/>
        </p:nvSpPr>
        <p:spPr>
          <a:xfrm>
            <a:off x="5033823" y="4996647"/>
            <a:ext cx="63906" cy="207693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62" name="Shape 59"/>
          <p:cNvSpPr/>
          <p:nvPr/>
        </p:nvSpPr>
        <p:spPr>
          <a:xfrm>
            <a:off x="5033823" y="4975345"/>
            <a:ext cx="63906" cy="2662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63" name="Shape 60"/>
          <p:cNvSpPr/>
          <p:nvPr/>
        </p:nvSpPr>
        <p:spPr>
          <a:xfrm rot="10800000">
            <a:off x="5033823" y="5204341"/>
            <a:ext cx="63906" cy="69231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64" name="Shape 61"/>
          <p:cNvSpPr/>
          <p:nvPr/>
        </p:nvSpPr>
        <p:spPr>
          <a:xfrm>
            <a:off x="4975243" y="5294873"/>
            <a:ext cx="181066" cy="15976"/>
          </a:xfrm>
          <a:prstGeom prst="rect">
            <a:avLst/>
          </a:prstGeom>
          <a:solidFill>
            <a:srgbClr val="8A94A0"/>
          </a:solidFill>
          <a:ln/>
        </p:spPr>
      </p:sp>
      <p:sp>
        <p:nvSpPr>
          <p:cNvPr id="65" name="Text 62"/>
          <p:cNvSpPr/>
          <p:nvPr/>
        </p:nvSpPr>
        <p:spPr>
          <a:xfrm>
            <a:off x="5431536" y="459028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대표 저서</a:t>
            </a:r>
            <a:endParaRPr lang="en-US" sz="2200" dirty="0"/>
          </a:p>
        </p:txBody>
      </p:sp>
      <p:sp>
        <p:nvSpPr>
          <p:cNvPr id="66" name="Shape 63"/>
          <p:cNvSpPr/>
          <p:nvPr/>
        </p:nvSpPr>
        <p:spPr>
          <a:xfrm>
            <a:off x="7040880" y="479145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7260336" y="459028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「생성형AI 활용 바이블」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「이것이 코파일럿이다」 외 다수</a:t>
            </a:r>
            <a:endParaRPr lang="en-US" sz="1800" dirty="0"/>
          </a:p>
        </p:txBody>
      </p:sp>
      <p:sp>
        <p:nvSpPr>
          <p:cNvPr id="68" name="Shape 65"/>
          <p:cNvSpPr/>
          <p:nvPr/>
        </p:nvSpPr>
        <p:spPr>
          <a:xfrm>
            <a:off x="4572000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69" name="Text 66"/>
          <p:cNvSpPr/>
          <p:nvPr/>
        </p:nvSpPr>
        <p:spPr>
          <a:xfrm>
            <a:off x="4572000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생성형AI</a:t>
            </a:r>
            <a:endParaRPr lang="en-US" sz="1800" dirty="0"/>
          </a:p>
        </p:txBody>
      </p:sp>
      <p:sp>
        <p:nvSpPr>
          <p:cNvPr id="70" name="Shape 67"/>
          <p:cNvSpPr/>
          <p:nvPr/>
        </p:nvSpPr>
        <p:spPr>
          <a:xfrm>
            <a:off x="6364224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71" name="Text 68"/>
          <p:cNvSpPr/>
          <p:nvPr/>
        </p:nvSpPr>
        <p:spPr>
          <a:xfrm>
            <a:off x="6364224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</a:t>
            </a:r>
            <a:endParaRPr lang="en-US" sz="1800" dirty="0"/>
          </a:p>
        </p:txBody>
      </p:sp>
      <p:sp>
        <p:nvSpPr>
          <p:cNvPr id="72" name="Shape 69"/>
          <p:cNvSpPr/>
          <p:nvPr/>
        </p:nvSpPr>
        <p:spPr>
          <a:xfrm>
            <a:off x="8156448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73" name="Text 70"/>
          <p:cNvSpPr/>
          <p:nvPr/>
        </p:nvSpPr>
        <p:spPr>
          <a:xfrm>
            <a:off x="8156448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SNS 마케팅</a:t>
            </a:r>
            <a:endParaRPr lang="en-US" sz="1800" dirty="0"/>
          </a:p>
        </p:txBody>
      </p:sp>
      <p:sp>
        <p:nvSpPr>
          <p:cNvPr id="74" name="Shape 71"/>
          <p:cNvSpPr/>
          <p:nvPr/>
        </p:nvSpPr>
        <p:spPr>
          <a:xfrm>
            <a:off x="9948672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75" name="Text 72"/>
          <p:cNvSpPr/>
          <p:nvPr/>
        </p:nvSpPr>
        <p:spPr>
          <a:xfrm>
            <a:off x="9948672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소상공인</a:t>
            </a:r>
            <a:endParaRPr lang="en-US" sz="1800" dirty="0"/>
          </a:p>
        </p:txBody>
      </p:sp>
      <p:sp>
        <p:nvSpPr>
          <p:cNvPr id="76" name="Text 73"/>
          <p:cNvSpPr/>
          <p:nvPr/>
        </p:nvSpPr>
        <p:spPr>
          <a:xfrm>
            <a:off x="4572000" y="658368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소셜앤비즈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 차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36576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554480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554480"/>
            <a:ext cx="91440" cy="65836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7" name="Shape 5"/>
          <p:cNvSpPr/>
          <p:nvPr/>
        </p:nvSpPr>
        <p:spPr>
          <a:xfrm>
            <a:off x="859536" y="1673352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8" name="Text 6"/>
          <p:cNvSpPr/>
          <p:nvPr/>
        </p:nvSpPr>
        <p:spPr>
          <a:xfrm>
            <a:off x="859536" y="16733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463040" y="1554480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가. 문제 정의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811512" y="155448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25분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322576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640" y="2322576"/>
            <a:ext cx="91440" cy="658368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3" name="Shape 11"/>
          <p:cNvSpPr/>
          <p:nvPr/>
        </p:nvSpPr>
        <p:spPr>
          <a:xfrm>
            <a:off x="859536" y="2441448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59536" y="24414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63040" y="2322576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나. 필요 지식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811512" y="232257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35분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48640" y="3090672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3090672"/>
            <a:ext cx="91440" cy="658368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9" name="Shape 17"/>
          <p:cNvSpPr/>
          <p:nvPr/>
        </p:nvSpPr>
        <p:spPr>
          <a:xfrm>
            <a:off x="859536" y="3209544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59536" y="3209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63040" y="3090672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다. 실습 1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811512" y="3090672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50분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548640" y="3858768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3858768"/>
            <a:ext cx="91440" cy="658368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5" name="Shape 23"/>
          <p:cNvSpPr/>
          <p:nvPr/>
        </p:nvSpPr>
        <p:spPr>
          <a:xfrm>
            <a:off x="859536" y="3977640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6" name="Text 24"/>
          <p:cNvSpPr/>
          <p:nvPr/>
        </p:nvSpPr>
        <p:spPr>
          <a:xfrm>
            <a:off x="859536" y="3977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463040" y="3858768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라. 실습 2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9811512" y="3858768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40분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548640" y="4626864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30" name="Shape 28"/>
          <p:cNvSpPr/>
          <p:nvPr/>
        </p:nvSpPr>
        <p:spPr>
          <a:xfrm>
            <a:off x="548640" y="4626864"/>
            <a:ext cx="91440" cy="658368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1" name="Shape 29"/>
          <p:cNvSpPr/>
          <p:nvPr/>
        </p:nvSpPr>
        <p:spPr>
          <a:xfrm>
            <a:off x="859536" y="4745736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2" name="Text 30"/>
          <p:cNvSpPr/>
          <p:nvPr/>
        </p:nvSpPr>
        <p:spPr>
          <a:xfrm>
            <a:off x="859536" y="47457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1463040" y="4626864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마. 검증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9811512" y="4626864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15분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548640" y="5394960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36" name="Shape 34"/>
          <p:cNvSpPr/>
          <p:nvPr/>
        </p:nvSpPr>
        <p:spPr>
          <a:xfrm>
            <a:off x="548640" y="5394960"/>
            <a:ext cx="91440" cy="658368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37" name="Shape 35"/>
          <p:cNvSpPr/>
          <p:nvPr/>
        </p:nvSpPr>
        <p:spPr>
          <a:xfrm>
            <a:off x="859536" y="5513832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8" name="Text 36"/>
          <p:cNvSpPr/>
          <p:nvPr/>
        </p:nvSpPr>
        <p:spPr>
          <a:xfrm>
            <a:off x="859536" y="55138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</a:t>
            </a:r>
            <a:endParaRPr lang="en-US" sz="2200" dirty="0"/>
          </a:p>
        </p:txBody>
      </p:sp>
      <p:sp>
        <p:nvSpPr>
          <p:cNvPr id="39" name="Text 37"/>
          <p:cNvSpPr/>
          <p:nvPr/>
        </p:nvSpPr>
        <p:spPr>
          <a:xfrm>
            <a:off x="1463040" y="5394960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바. 자산화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811512" y="539496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15분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212580" y="2408530"/>
            <a:ext cx="1612087" cy="1237183"/>
          </a:xfrm>
          <a:prstGeom prst="roundRect">
            <a:avLst>
              <a:gd name="adj" fmla="val 11826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10800000">
            <a:off x="9587484" y="3570732"/>
            <a:ext cx="449885" cy="487375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9512503" y="2446020"/>
            <a:ext cx="1012241" cy="1162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9000" dirty="0"/>
          </a:p>
        </p:txBody>
      </p:sp>
      <p:sp>
        <p:nvSpPr>
          <p:cNvPr id="8" name="Shape 6"/>
          <p:cNvSpPr/>
          <p:nvPr/>
        </p:nvSpPr>
        <p:spPr>
          <a:xfrm>
            <a:off x="10524744" y="3720694"/>
            <a:ext cx="787298" cy="637337"/>
          </a:xfrm>
          <a:prstGeom prst="roundRect">
            <a:avLst>
              <a:gd name="adj" fmla="val 14347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디자인·제조 창업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가. 문제 정의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어떤 제품을 누구에게 어떤 경로로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부터 시작함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도구 사용법이 아니라 내 작품의 문제에서 출발 — 무엇을 · 누구에게 · 어디에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201168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201168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60320" y="182880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어떤 제품을 만들어 팔고 싶으세요?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83464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3232" y="301752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301752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283464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어디서 팔 건가요?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" y="402336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402336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60320" y="384048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가장 바라는 결과는?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84632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E7F2F3"/>
          </a:solidFill>
          <a:ln w="15875">
            <a:solidFill>
              <a:srgbClr val="017A8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3232" y="502920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502920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560320" y="484632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 가장 어려운 점은?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막연한 요청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vs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 도구, 같은 시간 — 출발점이 결과를 가름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114800"/>
          </a:xfrm>
          <a:prstGeom prst="roundRect">
            <a:avLst>
              <a:gd name="adj" fmla="val 2667"/>
            </a:avLst>
          </a:prstGeom>
          <a:solidFill>
            <a:srgbClr val="E6EAEF"/>
          </a:solidFill>
          <a:ln w="12700">
            <a:solidFill>
              <a:srgbClr val="002D5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✕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막연한 요청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86384" y="2596896"/>
            <a:ext cx="4887468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"내 작품 소개글 써줘" — 정보가 없어 AI가 지어냄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누구에게 · 어디에 보여줄지가 없음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결과를 고칠 기준이 없어 그대로 씀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77356" y="1828800"/>
            <a:ext cx="5362956" cy="4114800"/>
          </a:xfrm>
          <a:prstGeom prst="roundRect">
            <a:avLst>
              <a:gd name="adj" fmla="val 2667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6515100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정의가 있는 요청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515100" y="2596896"/>
            <a:ext cx="4887468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목표(To-Be)와 걸림돌(As-Is)이 한 문장에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보여줄 곳과 규격이 정해져 있음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AI가 먼저 묻게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하고 답을 모아 시킴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문장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화면이 진단 답으로 초안을 만들어 줌 — 최종 확정은 내가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291840"/>
          </a:xfrm>
          <a:prstGeom prst="roundRect">
            <a:avLst>
              <a:gd name="adj" fmla="val 3333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문장 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{목표}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원하지만 {걸림돌} 때문에 막힌다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이번 시간에 트랙별 핵심 문서을(를) 만든다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워크시트 1에 손으로 한 번 더 적음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3291840"/>
          </a:xfrm>
          <a:prstGeom prst="roundRect">
            <a:avLst>
              <a:gd name="adj" fmla="val 3333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확정할 때 확인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32988" y="2043852"/>
            <a:ext cx="209976" cy="209976"/>
          </a:xfrm>
          <a:prstGeom prst="ellipse">
            <a:avLst/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2700000">
            <a:off x="11183200" y="2153405"/>
            <a:ext cx="59341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11224282" y="2126017"/>
            <a:ext cx="100423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6515100" y="2596896"/>
            <a:ext cx="488746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목표와 걸림돌이 둘 다 있는가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 것이 하나로 정해졌는가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보여줄 곳이 있는가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512503" y="2521001"/>
            <a:ext cx="1274674" cy="1724558"/>
          </a:xfrm>
          <a:prstGeom prst="roundRect">
            <a:avLst>
              <a:gd name="adj" fmla="val 5739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774936" y="2895905"/>
            <a:ext cx="749808" cy="112471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>
            <a:off x="9774936" y="3345790"/>
            <a:ext cx="749808" cy="112471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774936" y="3795674"/>
            <a:ext cx="449885" cy="112471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디자인·제조 창업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나. 필요 지식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필수 지식 12~20 — 시제품·상세페이지·제조 리서치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제품 만들기 기본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제품 만들기 기본 3개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디자인씽킹 5단계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31660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63613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463613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63613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공감 → 정의 → 아이디어 → 시제품 → 테스트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내가 만들고 싶은 것보다 쓸 사람의 불편에서 출발합니다. 공감 → 정의 → 아이디어 → 시제품 → 테스트를 한 바퀴 돌면 팔리는 제품이 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디자인씽킹(Design Thinking)은 사용자 문제에서 출발하는 제품 개발 방법입니다.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시제품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60376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92329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92329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11192329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MVP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완벽한 제품이 아니라 반응을 확인할 최소한의 것이 시제품(MVP)입니다. 이미지 한 장, 샘플 하나, 선주문 페이지면 충분합니다.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MVP(Minimum Viable Product, 최소 기능 제품)는 "팔릴지"를 가장 싸게 확인하는 수단입니다.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제품 만들기 기본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제품 만들기 기본 3개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제품 한 줄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31660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63613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463613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63613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무엇을 · 누구를 위해 · 왜 다른가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상세페이지도 펀딩 스토리도 한 줄에서 시작합니다. 무엇을 · 누구를 위해 · 왜 다른가가 든 문장이 뼈대입니다.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예: "원룸에 사는 20대를 위해, 공구 없이 3분에 조립하는 오크 사이드 테이블".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팔리는 글의 구조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팔리는 글의 구조 3개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상세페이지의 뼈대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후킹 → 문제 → 해결 → 스펙 → 신뢰 → 구매 유도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잘 팔리는 상세페이지는 순서가 같습니다. 눈길 → 고객의 불편 → 우리 제품 → 재료·크기 → 믿을 근거 → 사는 법.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① 헤드카피(후킹) ② 고객 문제 공감 ③ 해결(제품 소개) ④ 상세 스펙(재료·크기·무게·관리법) ⑤ 신뢰 요소(제작 과정·인증·후기) ⑥ 구매 유도(CTA).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원가와 가격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23859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11169506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11160376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1283623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가격은 감이 아니라 더하기입니다. 재료 + 인건 + 포장·배송 + 수수료 + 남길 이익.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판매 채널 수수료(오픈마켓·펀딩 플랫폼)와 배송비를 빼먹으면 팔수록 손해입니다.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팔리는 글의 구조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팔리는 글의 구조 3개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신뢰 요소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제작 과정·소재·인증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"좋아요"보다 "국산 자작나무, 손 옻칠 3회"가 팔립니다. 확인 가능한 사실이 신뢰입니다.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소재·원산지·제작 과정·수량·인증(전기·유아용품 등은 KC 인증 대상일 수 있음 — 품목별 확인 필요)을 사실대로 씁니다.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판매 경로별 핵심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판매 경로별 핵심 4개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스마트스토어·자사몰에서…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2700000">
            <a:off x="5532083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스마트스토어·자사몰에서 찾아지려면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손님은 "재료 + 제품"으로 검색합니다(원목 트레이, 은 반지). 제목과 본문에 그 검색어가 있어야 보입니다.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제목은 검색어 + 특징(원목 트레이 옻칠 마감), 본문은 상세페이지 뼈대대로, 사진은 정면·측면·사용 장면·크기 비교 4장이 기본입니다.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크라우드펀딩의 문법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펀딩은 제품보다 만든 사람의 이야기를 삽니다. 왜 만들었나 → 어떻게 만드나 → 무엇을 드리나.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스토리(동기) → 제작 과정 사진 → 리워드 구성(가격대 3단) → 일정·배송 위험 안내.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판매 경로별 핵심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판매 경로별 핵심 4개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인스타그램·릴스의 문법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2700000">
            <a:off x="5532083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제품 사진 한 장과 만드는 과정 15초가 가장 잘 통합니다. 해시태그는 손님이 검색할 말로.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저장·공유가 많은 글이 더 노출됩니다.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편집숍·플리마켓의 글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현장에서는 제품 카드 한 장이 대신 말합니다. 이름·재료·크기·가격·관리법을 150자 안에.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카드는 손님이 3초 안에 읽습니다.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AI로 조사하고 그리기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AI로 조사하고 그리기 2개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제조처·재료 리서치는 AI…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30158"/>
            <a:ext cx="191717" cy="141505"/>
          </a:xfrm>
          <a:prstGeom prst="roundRect">
            <a:avLst>
              <a:gd name="adj" fmla="val 77544"/>
            </a:avLst>
          </a:prstGeom>
          <a:solidFill>
            <a:srgbClr val="228B5E"/>
          </a:solidFill>
          <a:ln/>
        </p:spPr>
      </p:sp>
      <p:sp>
        <p:nvSpPr>
          <p:cNvPr id="12" name="Shape 10"/>
          <p:cNvSpPr/>
          <p:nvPr/>
        </p:nvSpPr>
        <p:spPr>
          <a:xfrm>
            <a:off x="5454484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527519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77307" y="2130581"/>
            <a:ext cx="6390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Shape 13"/>
          <p:cNvSpPr/>
          <p:nvPr/>
        </p:nvSpPr>
        <p:spPr>
          <a:xfrm>
            <a:off x="5504695" y="1984511"/>
            <a:ext cx="9129" cy="4564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37" y="1952559"/>
            <a:ext cx="45647" cy="45647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Shape 15"/>
          <p:cNvSpPr/>
          <p:nvPr/>
        </p:nvSpPr>
        <p:spPr>
          <a:xfrm>
            <a:off x="5431660" y="2185357"/>
            <a:ext cx="155199" cy="91294"/>
          </a:xfrm>
          <a:prstGeom prst="roundRect">
            <a:avLst>
              <a:gd name="adj" fmla="val 100160"/>
            </a:avLst>
          </a:prstGeom>
          <a:solidFill>
            <a:srgbClr val="228B5E"/>
          </a:solidFill>
          <a:ln/>
        </p:spPr>
      </p:sp>
      <p:sp>
        <p:nvSpPr>
          <p:cNvPr id="18" name="Shape 16"/>
          <p:cNvSpPr/>
          <p:nvPr/>
        </p:nvSpPr>
        <p:spPr>
          <a:xfrm>
            <a:off x="5390578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9" name="Shape 17"/>
          <p:cNvSpPr/>
          <p:nvPr/>
        </p:nvSpPr>
        <p:spPr>
          <a:xfrm>
            <a:off x="5595989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0" name="Text 18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제조처·재료 리서치는 AI 검색으로 · 출처 확인 필수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소량 제조처, 재료 단가, 비슷한 제품 가격은 출처가 붙는 AI 검색(Perplexity·Genspark 등)에 묻습니다. 단, 답이 아니라 출처를 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"국내 소량 원목 가공 업체 5곳, 최소 주문 수량과 연락처, 출처 링크와 함께"처럼 묻습니다.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3" name="Text 21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컨셉 이미지 프롬프트 슬롯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11142118" y="2030158"/>
            <a:ext cx="191717" cy="141505"/>
          </a:xfrm>
          <a:prstGeom prst="roundRect">
            <a:avLst>
              <a:gd name="adj" fmla="val 77544"/>
            </a:avLst>
          </a:prstGeom>
          <a:solidFill>
            <a:srgbClr val="228B5E"/>
          </a:solidFill>
          <a:ln/>
        </p:spPr>
      </p:sp>
      <p:sp>
        <p:nvSpPr>
          <p:cNvPr id="26" name="Shape 24"/>
          <p:cNvSpPr/>
          <p:nvPr/>
        </p:nvSpPr>
        <p:spPr>
          <a:xfrm>
            <a:off x="11183200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11256235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11206023" y="2130581"/>
            <a:ext cx="6390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9" name="Shape 27"/>
          <p:cNvSpPr/>
          <p:nvPr/>
        </p:nvSpPr>
        <p:spPr>
          <a:xfrm>
            <a:off x="11233411" y="1984511"/>
            <a:ext cx="9129" cy="4564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30" name="Shape 28"/>
          <p:cNvSpPr/>
          <p:nvPr/>
        </p:nvSpPr>
        <p:spPr>
          <a:xfrm>
            <a:off x="11215153" y="1952559"/>
            <a:ext cx="45647" cy="45647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1" name="Shape 29"/>
          <p:cNvSpPr/>
          <p:nvPr/>
        </p:nvSpPr>
        <p:spPr>
          <a:xfrm>
            <a:off x="11160376" y="2185357"/>
            <a:ext cx="155199" cy="91294"/>
          </a:xfrm>
          <a:prstGeom prst="roundRect">
            <a:avLst>
              <a:gd name="adj" fmla="val 100160"/>
            </a:avLst>
          </a:prstGeom>
          <a:solidFill>
            <a:srgbClr val="228B5E"/>
          </a:solidFill>
          <a:ln/>
        </p:spPr>
      </p:sp>
      <p:sp>
        <p:nvSpPr>
          <p:cNvPr id="32" name="Shape 30"/>
          <p:cNvSpPr/>
          <p:nvPr/>
        </p:nvSpPr>
        <p:spPr>
          <a:xfrm>
            <a:off x="11119294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33" name="Shape 31"/>
          <p:cNvSpPr/>
          <p:nvPr/>
        </p:nvSpPr>
        <p:spPr>
          <a:xfrm>
            <a:off x="11324705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34" name="Text 3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시제품 이미지는 말로 그리는 설계도입니다. 주제·스타일·구도·조명·카메라·색감·제외·출력 슬롯을 채우면 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실습 2의 이미지 프롬프트가 이 슬롯 구조입니다.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확장 지식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더 가면 좋은 것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필수의 세부가 아니라 그 너머 · 필요할 때 워크북에서 펴 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1828800"/>
            <a:ext cx="5362956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컬러웨이와 옵션(SKU)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패키지가 두 번째 제품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시즌·기념일 기획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후기와 리뷰 답글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가격 앵커와 한정 수량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재구매·단골 설계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277356" y="1828800"/>
            <a:ext cx="5362956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디자인 등록·지식재산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소재·원산지 표시 의무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환경 표시 주의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환각과 숫자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책임은 나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924898" y="2446020"/>
            <a:ext cx="449885" cy="146212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924898" y="2296058"/>
            <a:ext cx="449885" cy="18745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7" name="Shape 5"/>
          <p:cNvSpPr/>
          <p:nvPr/>
        </p:nvSpPr>
        <p:spPr>
          <a:xfrm rot="10800000">
            <a:off x="9924898" y="3908146"/>
            <a:ext cx="449885" cy="487375"/>
          </a:xfrm>
          <a:prstGeom prst="triangl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512503" y="4545482"/>
            <a:ext cx="1274674" cy="112471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디자인·제조 창업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다. 실습 1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제품 컨셉 → 상세페이지 카피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= 주문서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청록색 칸만 내 상황으로 바꾸면 됨 — 주황 [태그]는 그대로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566160"/>
          </a:xfrm>
          <a:prstGeom prst="rect">
            <a:avLst/>
          </a:prstGeom>
          <a:solidFill>
            <a:srgbClr val="E6EAEF"/>
          </a:solidFill>
          <a:ln w="9525">
            <a:solidFill>
              <a:srgbClr val="D8DCE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1828800"/>
            <a:ext cx="73152" cy="356616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Shape 7"/>
          <p:cNvSpPr/>
          <p:nvPr/>
        </p:nvSpPr>
        <p:spPr>
          <a:xfrm>
            <a:off x="621792" y="1828800"/>
            <a:ext cx="5289804" cy="384048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0" name="Text 8"/>
          <p:cNvSpPr/>
          <p:nvPr/>
        </p:nvSpPr>
        <p:spPr>
          <a:xfrm>
            <a:off x="804672" y="1828800"/>
            <a:ext cx="49240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평범한 버전   </a:t>
            </a:r>
            <a:pPr indent="0" marL="0">
              <a:buNone/>
            </a:pPr>
            <a:r>
              <a:rPr lang="en-US" sz="1400" dirty="0">
                <a:solidFill>
                  <a:srgbClr val="F2F7F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이렇게 시키면 남의 얘기가 나옴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4672" y="2322576"/>
            <a:ext cx="488746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트랙별 핵심 문서 써줘.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우리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{제품 이름}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좋게 소개해줘.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정보가 없으니 AI가 지어냄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대상 · 채널 · 형식이 없음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고칠 기준이 없음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77356" y="1828800"/>
            <a:ext cx="5362956" cy="3566160"/>
          </a:xfrm>
          <a:prstGeom prst="rect">
            <a:avLst/>
          </a:prstGeom>
          <a:solidFill>
            <a:srgbClr val="F2F7F8"/>
          </a:solidFill>
          <a:ln w="9525">
            <a:solidFill>
              <a:srgbClr val="D8DC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77356" y="1828800"/>
            <a:ext cx="73152" cy="3566160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4" name="Shape 12"/>
          <p:cNvSpPr/>
          <p:nvPr/>
        </p:nvSpPr>
        <p:spPr>
          <a:xfrm>
            <a:off x="6350508" y="1828800"/>
            <a:ext cx="5289804" cy="384048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5" name="Text 13"/>
          <p:cNvSpPr/>
          <p:nvPr/>
        </p:nvSpPr>
        <p:spPr>
          <a:xfrm>
            <a:off x="6533388" y="1828800"/>
            <a:ext cx="49240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전문 버전   </a:t>
            </a:r>
            <a:pPr indent="0" marL="0">
              <a:buNone/>
            </a:pPr>
            <a:r>
              <a:rPr lang="en-US" sz="1400" dirty="0">
                <a:solidFill>
                  <a:srgbClr val="F2F7F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역할 · 목표 · 맥락 · 형식 · 예외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33388" y="2322576"/>
            <a:ext cx="488746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[역할]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너는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{트랙·묶음}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분야 전문가다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[문제 정의]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{나의 문제 정의}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{브랜드·스튜디오 이름}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{제품 이름}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{재료·제작 방식}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{누가 살까요}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[형식]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{채널 규격}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· 쉬운 우리말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[예외]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없는 사실 · 과장 표현 금지</a:t>
            </a:r>
            <a:endParaRPr lang="en-US" sz="16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5504688"/>
            <a:ext cx="868680" cy="86868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548640" y="5504688"/>
            <a:ext cx="10040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전체 프롬프트 A · B · C는 웹 모음집에서 복사
</a:t>
            </a:r>
            <a:pPr algn="r" indent="0" marL="0">
              <a:buNone/>
            </a:pPr>
            <a:r>
              <a:rPr lang="en-US" sz="14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https://snb-k-bridge.netlify.app/courses/art-startup/prompts#p2-design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AI가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먼저 묻게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하기 (역질문)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무엇을 써야 할지 모를 때 — 질문을 만드는 질문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3435096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묻게 하는 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80232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3485571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3531218" y="2171663"/>
            <a:ext cx="54776" cy="59341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3522088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45335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 쓰지 말고 질문부터 하라고 시킴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질문은 한 번에 하나씩, 최대 5개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답을 다 들은 뒤에만 초안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367784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76928" y="1837944"/>
            <a:ext cx="3435096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4605528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무엇부터 묻게 하나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7199376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22974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017A8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rot="2700000">
            <a:off x="7441655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2" name="Text 20"/>
          <p:cNvSpPr/>
          <p:nvPr/>
        </p:nvSpPr>
        <p:spPr>
          <a:xfrm>
            <a:off x="4605528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작품이 무엇인지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누가 보길 바라는지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무엇이 남과 다른지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8186928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8196072" y="1837944"/>
            <a:ext cx="3435096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25" name="Text 23"/>
          <p:cNvSpPr/>
          <p:nvPr/>
        </p:nvSpPr>
        <p:spPr>
          <a:xfrm>
            <a:off x="8424672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답을 받은 뒤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11132988" y="2043852"/>
            <a:ext cx="209976" cy="209976"/>
          </a:xfrm>
          <a:prstGeom prst="ellipse">
            <a:avLst/>
          </a:prstGeom>
          <a:solidFill>
            <a:srgbClr val="B0508C"/>
          </a:solidFill>
          <a:ln/>
        </p:spPr>
      </p:sp>
      <p:sp>
        <p:nvSpPr>
          <p:cNvPr id="28" name="Shape 26"/>
          <p:cNvSpPr/>
          <p:nvPr/>
        </p:nvSpPr>
        <p:spPr>
          <a:xfrm rot="2700000">
            <a:off x="11183200" y="2153405"/>
            <a:ext cx="59341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11224282" y="2126017"/>
            <a:ext cx="100423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8424672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"왜 이렇게 썼어?"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라고 물음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사실 · 과장 확인 뒤 내 이름으로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프롬프트는 보관해 다시 씀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프롬프트 한 벌 만들기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워크시트 2에 내 정보를 적음 — 청록색 칸에 들어갈 값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 기본 프롬프트를 복사해 AI에 넣고 결과를 봄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77824" y="4352544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81328" y="4279392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"왜 이렇게 썼어?"라고 묻고, 아쉬운 점 한 줄을 덧붙여 다시 시킴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77824" y="5138928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77824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81328" y="5065776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 전문 프롬프트로 한 번 더 — 결과를 워크시트 3에 붙임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705856"/>
            <a:ext cx="9171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핵심 문서 초안 (워크시트 3과 연동)</a:t>
            </a:r>
            <a:endParaRPr lang="en-US" sz="18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0" y="504748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362542" y="2408530"/>
            <a:ext cx="1574597" cy="1162202"/>
          </a:xfrm>
          <a:prstGeom prst="roundRect">
            <a:avLst>
              <a:gd name="adj" fmla="val 9441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699955" y="2745943"/>
            <a:ext cx="299923" cy="299923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>
            <a:off x="10299802" y="2745943"/>
            <a:ext cx="299923" cy="299923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887407" y="3233318"/>
            <a:ext cx="524866" cy="112471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9" name="Shape 7"/>
          <p:cNvSpPr/>
          <p:nvPr/>
        </p:nvSpPr>
        <p:spPr>
          <a:xfrm>
            <a:off x="10112350" y="2033626"/>
            <a:ext cx="74981" cy="37490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0" name="Shape 8"/>
          <p:cNvSpPr/>
          <p:nvPr/>
        </p:nvSpPr>
        <p:spPr>
          <a:xfrm>
            <a:off x="9962388" y="1771193"/>
            <a:ext cx="374904" cy="374904"/>
          </a:xfrm>
          <a:prstGeom prst="ellipse">
            <a:avLst/>
          </a:prstGeom>
          <a:solidFill>
            <a:srgbClr val="228B5E"/>
          </a:solidFill>
          <a:ln/>
        </p:spPr>
      </p:sp>
      <p:sp>
        <p:nvSpPr>
          <p:cNvPr id="11" name="Shape 9"/>
          <p:cNvSpPr/>
          <p:nvPr/>
        </p:nvSpPr>
        <p:spPr>
          <a:xfrm>
            <a:off x="9512503" y="3683203"/>
            <a:ext cx="1274674" cy="749808"/>
          </a:xfrm>
          <a:prstGeom prst="roundRect">
            <a:avLst>
              <a:gd name="adj" fmla="val 12195"/>
            </a:avLst>
          </a:prstGeom>
          <a:solidFill>
            <a:srgbClr val="5B93C6"/>
          </a:solidFill>
          <a:ln/>
        </p:spPr>
      </p:sp>
      <p:sp>
        <p:nvSpPr>
          <p:cNvPr id="12" name="Shape 10"/>
          <p:cNvSpPr/>
          <p:nvPr/>
        </p:nvSpPr>
        <p:spPr>
          <a:xfrm>
            <a:off x="9175090" y="3795674"/>
            <a:ext cx="262433" cy="1124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10862158" y="3795674"/>
            <a:ext cx="262433" cy="1124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디자인·제조 창업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라. 실습 2</a:t>
            </a:r>
            <a:endParaRPr lang="en-US" sz="4800" dirty="0"/>
          </a:p>
        </p:txBody>
      </p:sp>
      <p:sp>
        <p:nvSpPr>
          <p:cNvPr id="16" name="Shape 14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시제품 이미지 + 리서치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228B5E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같은 정보로 한 번 더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무료 요금제 범위에서 · 유료 기능이 필요하면 강사가 알림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566160"/>
          </a:xfrm>
          <a:prstGeom prst="roundRect">
            <a:avLst>
              <a:gd name="adj" fmla="val 3077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시제품 컨셉 이미지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81872" y="2034723"/>
            <a:ext cx="54776" cy="178023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1872" y="2016464"/>
            <a:ext cx="54776" cy="22823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Shape 11"/>
          <p:cNvSpPr/>
          <p:nvPr/>
        </p:nvSpPr>
        <p:spPr>
          <a:xfrm rot="10800000">
            <a:off x="5481872" y="2212746"/>
            <a:ext cx="54776" cy="59341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31660" y="2290345"/>
            <a:ext cx="155199" cy="1369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제품 정보를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이미지 생성 AI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줄 사양으로 바꿉니다.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프롬프트를 복사해 넣음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안은 골라서 채움 · 청록색 칸은 내 정보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3566160"/>
          </a:xfrm>
          <a:prstGeom prst="roundRect">
            <a:avLst>
              <a:gd name="adj" fmla="val 3077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소량 제조처·재료·경쟁 제품…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60376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228B5E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92329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92329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11192329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출처가 붙는 AI 검색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(Perplexity·Genspark 등)에 넣는 프롬프트입니다.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프롬프트를 복사해 넣음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안은 골라서 채움 · 청록색 칸은 내 정보</a:t>
            </a:r>
            <a:endParaRPr lang="en-US" sz="18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5504688"/>
            <a:ext cx="868680" cy="868680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548640" y="5504688"/>
            <a:ext cx="10040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 프롬프트는 웹 모음집에서 복사
</a:t>
            </a:r>
            <a:pPr algn="r" indent="0" marL="0">
              <a:buNone/>
            </a:pPr>
            <a:r>
              <a:rPr lang="en-US" sz="14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https://snb-k-bridge.netlify.app/courses/art-startup/prompts#p2-design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228B5E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이미지 · 영상 · 슬라이드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1의 정보를 그대로 씀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실습 2 프롬프트를 복사해 생성 AI에 넣음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77824" y="4352544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81328" y="4279392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안의 선택지를 골라 채우고 한 장 만듦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77824" y="5138928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77824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81328" y="5065776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마음에 안 들면 스타일 · 구도 한 줄만 바꿔 다시 시킴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705856"/>
            <a:ext cx="9171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시제품·굿즈 이미지 또는 숏폼 대본·썸네일 (워크시트 3과 연동)</a:t>
            </a:r>
            <a:endParaRPr lang="en-US" sz="18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0" y="504748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BF9343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287561" y="2521001"/>
            <a:ext cx="1724558" cy="172455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2700000">
            <a:off x="9699955" y="3420770"/>
            <a:ext cx="487375" cy="206197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 rot="-2700000">
            <a:off x="10037369" y="3195828"/>
            <a:ext cx="824789" cy="206197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F934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디자인·제조 창업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마. 검증</a:t>
            </a:r>
            <a:endParaRPr lang="en-US" sz="4800" dirty="0"/>
          </a:p>
        </p:txBody>
      </p:sp>
      <p:sp>
        <p:nvSpPr>
          <p:cNvPr id="10" name="Shape 8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BF9343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과장·효능·원산지·유사 디자인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9A7532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그대로 쓰면 안 됨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AI의 답은 초안 · 확인한 뒤에 내 이름으로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201168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201168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60320" y="182880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재료·원산지·크기·가격·배송 정보가 사실과 같은지 확인했다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83464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3232" y="301752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301752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283464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"최고·유일·100%·친환경·무독성" 같은 근거 없는 표현을 뺐다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" y="402336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402336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60320" y="384048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다른 브랜드·디자이너의 제품과 닮지 않았는지 확인했다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84632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E7F2F3"/>
          </a:solidFill>
          <a:ln w="15875">
            <a:solidFill>
              <a:srgbClr val="017A8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3232" y="502920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502920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560320" y="484632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품목에 표시 의무나 인증(KC 등)이 있는지 확인했다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9A7532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아쉬운 예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vs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좋은 예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무엇이 다른지 한 줄로 말해 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297680"/>
          </a:xfrm>
          <a:prstGeom prst="roundRect">
            <a:avLst>
              <a:gd name="adj" fmla="val 2553"/>
            </a:avLst>
          </a:prstGeom>
          <a:solidFill>
            <a:srgbClr val="E6EAEF"/>
          </a:solidFill>
          <a:ln w="12700">
            <a:solidFill>
              <a:srgbClr val="002D5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✕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아쉬운 예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86384" y="2596896"/>
            <a:ext cx="4887468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"국내 최고의 프리미엄 원목! 100% 친환경 무독성! 놓치면 후회!" — 근거 없는 최고·100%·무독성은 부당 표시가 될 수 있고, 재료·크기·가격이 없어 손님이 판단할 수 없습니다.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77356" y="1828800"/>
            <a:ext cx="5362956" cy="4297680"/>
          </a:xfrm>
          <a:prstGeom prst="roundRect">
            <a:avLst>
              <a:gd name="adj" fmla="val 2553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6515100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좋은 예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515100" y="2596896"/>
            <a:ext cx="4887468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"식탁 위가 늘 어수선하죠? 결 스튜디오의 자작나무 트레이는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국산 자작나무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손 옻칠을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3회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입혀 물기에 강합니다. 25×18cm, 한 손에 들어오는 크기. 이번 제작분 30개, 스마트스토어에서 지금 주문하세요."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437522" y="2371039"/>
            <a:ext cx="1424635" cy="1912010"/>
          </a:xfrm>
          <a:prstGeom prst="roundRect">
            <a:avLst>
              <a:gd name="adj" fmla="val 6418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849917" y="2146097"/>
            <a:ext cx="599846" cy="337414"/>
          </a:xfrm>
          <a:prstGeom prst="roundRect">
            <a:avLst>
              <a:gd name="adj" fmla="val 16260"/>
            </a:avLst>
          </a:prstGeom>
          <a:solidFill>
            <a:srgbClr val="9A7532"/>
          </a:solidFill>
          <a:ln/>
        </p:spPr>
      </p:sp>
      <p:sp>
        <p:nvSpPr>
          <p:cNvPr id="7" name="Shape 5"/>
          <p:cNvSpPr/>
          <p:nvPr/>
        </p:nvSpPr>
        <p:spPr>
          <a:xfrm>
            <a:off x="9699955" y="2858414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10524744" y="2783434"/>
            <a:ext cx="243688" cy="243688"/>
          </a:xfrm>
          <a:prstGeom prst="ellipse">
            <a:avLst/>
          </a:prstGeom>
          <a:solidFill>
            <a:srgbClr val="5B93C6"/>
          </a:solidFill>
          <a:ln/>
        </p:spPr>
      </p:sp>
      <p:sp>
        <p:nvSpPr>
          <p:cNvPr id="9" name="Shape 7"/>
          <p:cNvSpPr/>
          <p:nvPr/>
        </p:nvSpPr>
        <p:spPr>
          <a:xfrm>
            <a:off x="9699955" y="3308299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0" name="Shape 8"/>
          <p:cNvSpPr/>
          <p:nvPr/>
        </p:nvSpPr>
        <p:spPr>
          <a:xfrm>
            <a:off x="10524744" y="3233318"/>
            <a:ext cx="243688" cy="243688"/>
          </a:xfrm>
          <a:prstGeom prst="ellipse">
            <a:avLst/>
          </a:prstGeom>
          <a:solidFill>
            <a:srgbClr val="5B93C6"/>
          </a:solidFill>
          <a:ln/>
        </p:spPr>
      </p:sp>
      <p:sp>
        <p:nvSpPr>
          <p:cNvPr id="11" name="Shape 9"/>
          <p:cNvSpPr/>
          <p:nvPr/>
        </p:nvSpPr>
        <p:spPr>
          <a:xfrm>
            <a:off x="9699955" y="3758184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2" name="Shape 10"/>
          <p:cNvSpPr/>
          <p:nvPr/>
        </p:nvSpPr>
        <p:spPr>
          <a:xfrm>
            <a:off x="10524744" y="3683203"/>
            <a:ext cx="243688" cy="243688"/>
          </a:xfrm>
          <a:prstGeom prst="ellipse">
            <a:avLst/>
          </a:prstGeom>
          <a:solidFill>
            <a:srgbClr val="9A7532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디자인·제조 창업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바. 자산화</a:t>
            </a:r>
            <a:endParaRPr lang="en-US" sz="4800" dirty="0"/>
          </a:p>
        </p:txBody>
      </p:sp>
      <p:sp>
        <p:nvSpPr>
          <p:cNvPr id="15" name="Shape 13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프롬프트·이미지 보관, 파트 3의 재료로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마무리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오늘 정리할 것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오늘 다룬 내용을 세 가지로 정리함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자산화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3435096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1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80232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3522088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3554041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3554041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3554041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제품은 쓸 사람의 불편에서 출발한다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만들기 전에 보여준다.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367784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76928" y="1837944"/>
            <a:ext cx="3435096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4605528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2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7199376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04715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7350362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7341232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464479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4605528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상세페이지는 눈·불·해·스·믿·사 순서다.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86928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196072" y="1837944"/>
            <a:ext cx="3435096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27" name="Text 25"/>
          <p:cNvSpPr/>
          <p:nvPr/>
        </p:nvSpPr>
        <p:spPr>
          <a:xfrm>
            <a:off x="8424672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3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31" name="Text 29"/>
          <p:cNvSpPr/>
          <p:nvPr/>
        </p:nvSpPr>
        <p:spPr>
          <a:xfrm>
            <a:off x="8424672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AI가 준 숫자·업체·규정은 출처를 보고 직접 확인한 뒤에 쓴다.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548640" y="5175504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002D5A"/>
          </a:solidFill>
          <a:ln/>
        </p:spPr>
      </p:sp>
      <p:sp>
        <p:nvSpPr>
          <p:cNvPr id="33" name="Text 31"/>
          <p:cNvSpPr/>
          <p:nvPr/>
        </p:nvSpPr>
        <p:spPr>
          <a:xfrm>
            <a:off x="914400" y="5175504"/>
            <a:ext cx="10360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오늘의 결과물은 내일의 재료입니다 — </a:t>
            </a:r>
            <a:pPr algn="ctr" indent="0" marL="0">
              <a:buNone/>
            </a:pPr>
            <a:r>
              <a:rPr lang="en-US" sz="24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프롬프트는 보관</a:t>
            </a:r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결과는 검증, 내 이름으로.</a:t>
            </a:r>
            <a:endParaRPr 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과제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다음 시간까지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자산화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시제품 이미지 1장과 제품 한 줄을 파트 3 사업계획서의 재료로 보관하세요.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그리고 리서치 결과에서 제조처 한 곳에 실제로 연락해 최소 수량과 단가를 확인해 보세요.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2960" y="5705856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핵심 문서 · 시제품·굿즈 이미지 또는 숏폼 대본·썸네일 (워크시트 4와 연동)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소셜앤비즈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K-컬처 AI 예술창업 성장트랙 — 2. 트랙별 특화 활용 · 디자인·제조 창업</dc:title>
  <dc:subject>PptxGenJS Presentation</dc:subject>
  <dc:creator>윤성임</dc:creator>
  <cp:lastModifiedBy>윤성임</cp:lastModifiedBy>
  <cp:revision>1</cp:revision>
  <dcterms:created xsi:type="dcterms:W3CDTF">2026-09-06T12:03:57Z</dcterms:created>
  <dcterms:modified xsi:type="dcterms:W3CDTF">2026-09-06T12:03:57Z</dcterms:modified>
</cp:coreProperties>
</file>