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[사업계획서 4단 구조 (PSST: 문제 · 해결 · 성장 · 팀)]
정부 창업지원사업 사업계획서는 거의 같은 뼈대입니다. 문제 인식 → 실현 가능성 → 성장 전략 → 팀 구성. 이 순서로 "왜 · 무엇을 · 어떻게 · 누가"에 답하면 됩니다.
한 걸음 더:
Problem(문제 인식) · Solution(실현 가능성) · Scale-up(성장 전략) · Team(팀 구성)의 머리글자가 PSST입니다. 공고마다 세부 항목 이름과 분량이 다르니 원문 양식이 우선입니다. 외우는 법: "왜 · 무엇 · 어떻게 · 누가."
[아이템 한 줄 (누구를 위해 · 무엇을 · 어떻게 다르게)]
심사위원은 첫 줄로 사업을 잡습니다. 누구를 위해 · 무엇을 · 어떻게 다르게가 든 한 줄이 전체의 뼈대입니다.
한 걸음 더:
파트 1·2에서 만든 "작품 한 줄·제품 한 줄·IP 한 줄"이 그대로 아이템 한 줄이 됩니다. 형용사 대신 사실로 다른 점을 씁니다.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[공고 읽는 법 (자격 · 항목 · 분량 · 배점)]
공고문은 시험 범위입니다. 지원 자격 · 제출 항목 · 분량 제한 · 평가 배점 네 가지를 먼저 표로 뽑습니다.
한 걸음 더:
배점이 큰 항목에 분량을 더 씁니다. 허용되지 않는 지원금 사용 항목을 계획에 넣으면 감점입니다. AI에게 공고문을 붙여 넣고 "자격·항목·분량·배점을 표로"라고 시키면 빠르지만, 표를 원문과 대조합니다.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[심사위원의 관점]
심사위원은 하루에 수십 편을 읽습니다. 첫 문장에 결론, 숫자에 근거, 형용사 대신 사실 — 이 셋이 있는 계획서가 남습니다.
한 걸음 더:
"혁신적·최초·유일"은 읽는 순간 신뢰를 깎습니다. 대신 "플리마켓 2회 12점 판매"처럼 작아도 확인된 사실을 씁니다. 외우는 법: "결론 · 근거 · 사실."
[숫자로 말하기 (단가 × 수량)]
매출 목표는 소원이 아니라 곱셈입니다. 단가 × 수량, 그리고 수량의 근거.
한 걸음 더:
"첫 해 1억"보다 "42,000원 × 300점 = 1,260만 원, 근거: 플리마켓 판매 실적"이 높은 점수를 받습니다. 모르는 숫자는 지어내지 말고 [근거 필요]로 표시해 두었다가 확인해 채웁니다.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[비즈니스 모델 캔버스 9칸]
사업을 한 장에 그리는 표입니다. 고객 · 가치 · 채널 · 관계 · 수익 · 자원 · 활동 · 파트너 · 비용.
한 걸음 더:
성장 전략 항목의 재료가 됩니다. AI에게 내 사업 정보를 주고 "캔버스 9칸을 각 1줄로"라고 시킨 뒤, 빈 칸이 어디인지 보면 계획서의 약점이 보입니다.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[AI로 초안 뽑되, 내 문장으로 고치기]
AI 초안은 출발점입니다. 그대로 내면 다른 지원자의 초안과 닮은 상투적 문장이 됩니다. 사실 추가 · 형용사 삭제 · 내 경험으로 고칩니다.
한 걸음 더:
항목별 프롬프트는 초안 → 다듬기 → 역질문 → 검증 순서입니다. 초안을 받으면 근거 없는 숫자와 형용사를 먼저 지우고, 내가 실제로 한 일을 넣습니다. 심사위원은 AI 초안 특유의 문장을 금방 알아봅니다.
[표절과 AI 사용 규정]
다른 사업계획서의 문장을 옮기면 표절입니다. AI 사용에 대한 규정은 공고마다 다르니 원문을 확인합니다.
한 걸음 더:
공개된 우수 사례를 참고하되 구조만 배우고 문장은 내 것으로 씁니다. AI 활용 고지나 금지 조항이 있는 공고도 있으므로 제출 전 규정을 읽습니다(기준 2026-09).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 아이템명과 한 줄 소개
좋은 예: "결 트레이" — 원룸에 사는 20~30대를 위해, 국산 자작나무를 손 옻칠로 마감해 물기에 강하게 만든 원목 트레이 브랜드.
아쉬운 예: "혁신적인 차세대 프리미엄 라이프스타일 플랫폼" — 누구를 위한 무엇인지 하나도 없습니다.
프롬프트 4종: https://snb-k-bridge.netlify.app/courses/art-startup/prompts#p3-general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 아이템의 배경과 필요성
좋은 예: 작업실을 찾은 손님 10명 중 7명이 "트레이는 예쁜데 물 자국이 남는다"고 했다. 시중 원목 트레이는 오일 마감이라 물기에 약하고, 옻칠 제품은 10만 원을 넘는다. 이 사이가 비어 있다.
아쉬운 예: 리빙 시장은 매년 성장하고 있으며 원목 제품에 대한 수요가 높다. 우리는 혁신적인 트레이로 이 시장을 선도할 것이다.
프롬프트 4종: https://snb-k-bridge.netlify.app/courses/art-startup/prompts#p3-p1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나. 목표 시장(고객) 현황
좋은 예: 첫 고객은 "집을 꾸미기 시작한 30대 1인 가구"로, 인스타그램 #원룸인테리어 해시태그 게시물이 [근거 필요: 건수·조사일]. 이들은 오일 마감 트레이에 2~3만 원을 쓰고 6개월 안에 물 자국 때문에 다시 산다(작업실 방문객 인터뷰 12명 중 8명).
아쉬운 예: 국내 리빙 시장은 수십조 원 규모이며 전 연령층이 잠재 고객이다.
프롬프트 4종: https://snb-k-bridge.netlify.app/courses/art-startup/prompts#p3-p2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 아이템 현황과 차별점
좋은 예: 현재 시제품 3점을 제작해 플리마켓 2회에서 12점을 판매했다(2026년 8월). 차별점은 ① 손 옻칠 3회로 물기에 강함 ② 25×18cm 한 손 크기 ③ 4만 원대 — 오일 마감 저가 제품과 10만 원대 옻칠 제품 사이를 메운다.
아쉬운 예: 우리 제품은 고품질의 감성적인 디자인으로 경쟁사와 차별화된다.
프롬프트 4종: https://snb-k-bridge.netlify.app/courses/art-startup/prompts#p3-s1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나. 실현·구체화 방안
좋은 예: 1단계(1~2월) 시제품 개선 5점 — 옻칠 횟수·크기 실험 / 2단계(3월) 소량 제작 50점 — [제조처: 확인 필요, 최소 수량 30] / 3단계(4~5월) 스마트스토어 판매·후기 20건 확보. 위험: 옻 알레르기 표기 필요 → 라벨과 상세페이지에 명시.
아쉬운 예: 최고의 품질로 제품을 완성하고 적극적으로 홍보하여 시장에 안착하겠다.
프롬프트 4종: https://snb-k-bridge.netlify.app/courses/art-startup/prompts#p3-s2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 비즈니스 모델과 수익 창출 계획
좋은 예: 수익 모델: 원목 트레이 직접 판매. 판매가 42,000원 — 재료 9,000 + 제작 인건 12,000 + 포장·배송 4,000 + 수수료 [근거 필요: 스마트스토어 수수료율] = 원가 약 27,000원. 첫 해 목표 300점(월 25점) = 1,260만 원, 근거: 플리마켓 2회 12점 판매 실적.
아쉬운 예: 첫 해 매출 1억 원, 3년 후 10억 원 달성. 다양한 수익 모델로 안정적 성장.
프롬프트 4종: https://snb-k-bridge.netlify.app/courses/art-startup/prompts#p3-g1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나. 시장 진입과 성과 창출 전략
좋은 예: 진입 채널: 인스타그램 릴스(첫 고객이 #원룸인테리어로 모임) + 스마트스토어. 메시지: "물 자국 없는 원목 트레이". 3월 릴스 8편(제작 과정) → 4월 스마트스토어 오픈·후기 이벤트 → 5월 편집숍 1곳 입점 제안. 지표: 팔로워 500, 문의 30건, 판매 75점.
아쉬운 예: SNS와 온라인 마케팅을 통해 브랜드 인지도를 높이고 다양한 채널로 판매를 확대하겠다.
프롬프트 4종: https://snb-k-bridge.netlify.app/courses/art-startup/prompts#p3-g2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다. 자금 소요와 조달 계획
좋은 예: 소요 자금 총 [합계]: 재료 120만 원(자작나무 30판 × [단가 근거 필요]), 소량 제작 외주 200만 원([제조처 견적 필요]), 촬영·상세페이지 80만 원, 마케팅 100만 원. 조달: 지원금 [공고 한도] + 자부담 [비율은 공고 확인].
아쉬운 예: 총 5,000만 원이 필요하며 전액 지원금으로 충당한다.
프롬프트 4종: https://snb-k-bridge.netlify.app/courses/art-startup/prompts#p3-g3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 대표자 역량
좋은 예: 예술대학 목조형 전공 3학년. 2025년 학과 전시에서 원목 소품 8점을 전시하고 5점을 판매했다. 플리마켓 2회 참가로 손님이 "물 자국"을 가장 많이 묻는다는 것을 알았다. 원가 계산과 온라인 판매는 처음이라, 학교 창업지원단 멘토링과 이 과정의 실습으로 보완하고 있다.
아쉬운 예: 다양한 경험과 열정을 가진 대표자로서 반드시 성공할 자신이 있다.
프롬프트 4종: https://snb-k-bridge.netlify.app/courses/art-startup/prompts#p3-t1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나. 팀원·협력 파트너 (선택)
좋은 예: 대표(제작·디자인) / 협력: 소량 가공 업체 [확인 중], 제품 촬영은 사진 전공 동기 ○○(무상 협력 약속), 원가·판매는 학교 창업지원단 멘토 월 1회. 향후: 온라인 판매 운영을 맡을 팀원 1명 확보 계획(2027년 상반기).
아쉬운 예: 최고의 전문가들로 구성된 드림팀이 함께한다.
프롬프트 4종: https://snb-k-bridge.netlify.app/courses/art-startup/prompts#p3-t2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 이미지·소개 영상·별도 양식
좋은 예: [첨부 1] 시제품 3점 정면·측면 (2-가 관련) / [첨부 2] 플리마켓 판매 사진 (2-가, 3-나 관련) / [첨부 3] 소개 영상 1분 링크 — 파트 1 실습 2의 슬라이드 개요로 제작.
아쉬운 예: 작업실 풍경 사진 10장과 여행 사진.
프롬프트 4종: https://snb-k-bridge.netlify.app/courses/art-startup/prompts#p3-attach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G_MASTER">
    <p:bg>
      <p:bgPr>
        <a:solidFill>
          <a:srgbClr val="F7F8F9"/>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88952" cy="4663440"/>
          </a:xfrm>
          <a:prstGeom prst="rect">
            <a:avLst/>
          </a:prstGeom>
          <a:solidFill>
            <a:srgbClr val="002D5A"/>
          </a:solidFill>
          <a:ln/>
        </p:spPr>
      </p:sp>
      <p:sp>
        <p:nvSpPr>
          <p:cNvPr id="3" name="Shape 1"/>
          <p:cNvSpPr/>
          <p:nvPr/>
        </p:nvSpPr>
        <p:spPr>
          <a:xfrm>
            <a:off x="0" y="0"/>
            <a:ext cx="12188952" cy="146304"/>
          </a:xfrm>
          <a:prstGeom prst="rect">
            <a:avLst/>
          </a:prstGeom>
          <a:solidFill>
            <a:srgbClr val="E8640A"/>
          </a:solidFill>
          <a:ln/>
        </p:spPr>
      </p:sp>
      <p:sp>
        <p:nvSpPr>
          <p:cNvPr id="4" name="Shape 2"/>
          <p:cNvSpPr/>
          <p:nvPr/>
        </p:nvSpPr>
        <p:spPr>
          <a:xfrm>
            <a:off x="7882128" y="384048"/>
            <a:ext cx="3986784" cy="3986784"/>
          </a:xfrm>
          <a:prstGeom prst="ellipse">
            <a:avLst/>
          </a:prstGeom>
          <a:solidFill>
            <a:srgbClr val="0A3D72"/>
          </a:solidFill>
          <a:ln/>
        </p:spPr>
      </p:sp>
      <p:sp>
        <p:nvSpPr>
          <p:cNvPr id="5" name="Shape 3"/>
          <p:cNvSpPr/>
          <p:nvPr/>
        </p:nvSpPr>
        <p:spPr>
          <a:xfrm>
            <a:off x="9160459" y="1263701"/>
            <a:ext cx="1430122" cy="1934870"/>
          </a:xfrm>
          <a:prstGeom prst="roundRect">
            <a:avLst>
              <a:gd name="adj" fmla="val 5115"/>
            </a:avLst>
          </a:prstGeom>
          <a:solidFill>
            <a:srgbClr val="FFFFFF"/>
          </a:solidFill>
          <a:ln/>
        </p:spPr>
      </p:sp>
      <p:sp>
        <p:nvSpPr>
          <p:cNvPr id="6" name="Shape 4"/>
          <p:cNvSpPr/>
          <p:nvPr/>
        </p:nvSpPr>
        <p:spPr>
          <a:xfrm>
            <a:off x="9454896" y="1684325"/>
            <a:ext cx="841248" cy="126187"/>
          </a:xfrm>
          <a:prstGeom prst="rect">
            <a:avLst/>
          </a:prstGeom>
          <a:solidFill>
            <a:srgbClr val="002D5A"/>
          </a:solidFill>
          <a:ln/>
        </p:spPr>
      </p:sp>
      <p:sp>
        <p:nvSpPr>
          <p:cNvPr id="7" name="Shape 5"/>
          <p:cNvSpPr/>
          <p:nvPr/>
        </p:nvSpPr>
        <p:spPr>
          <a:xfrm>
            <a:off x="9454896" y="2189074"/>
            <a:ext cx="841248" cy="126187"/>
          </a:xfrm>
          <a:prstGeom prst="rect">
            <a:avLst/>
          </a:prstGeom>
          <a:solidFill>
            <a:srgbClr val="002D5A"/>
          </a:solidFill>
          <a:ln/>
        </p:spPr>
      </p:sp>
      <p:sp>
        <p:nvSpPr>
          <p:cNvPr id="8" name="Shape 6"/>
          <p:cNvSpPr/>
          <p:nvPr/>
        </p:nvSpPr>
        <p:spPr>
          <a:xfrm>
            <a:off x="9454896" y="2693822"/>
            <a:ext cx="504749" cy="126187"/>
          </a:xfrm>
          <a:prstGeom prst="rect">
            <a:avLst/>
          </a:prstGeom>
          <a:solidFill>
            <a:srgbClr val="E8640A"/>
          </a:solidFill>
          <a:ln/>
        </p:spPr>
      </p:sp>
      <p:sp>
        <p:nvSpPr>
          <p:cNvPr id="9" name="Shape 7"/>
          <p:cNvSpPr/>
          <p:nvPr/>
        </p:nvSpPr>
        <p:spPr>
          <a:xfrm>
            <a:off x="7187184" y="2761488"/>
            <a:ext cx="1700784" cy="1700784"/>
          </a:xfrm>
          <a:prstGeom prst="ellipse">
            <a:avLst/>
          </a:prstGeom>
          <a:solidFill>
            <a:srgbClr val="E8640A"/>
          </a:solidFill>
          <a:ln/>
        </p:spPr>
      </p:sp>
      <p:sp>
        <p:nvSpPr>
          <p:cNvPr id="10" name="Shape 8"/>
          <p:cNvSpPr/>
          <p:nvPr/>
        </p:nvSpPr>
        <p:spPr>
          <a:xfrm>
            <a:off x="7697053" y="3127980"/>
            <a:ext cx="681045" cy="914034"/>
          </a:xfrm>
          <a:prstGeom prst="roundRect">
            <a:avLst>
              <a:gd name="adj" fmla="val 13426"/>
            </a:avLst>
          </a:prstGeom>
          <a:solidFill>
            <a:srgbClr val="FFFFFF"/>
          </a:solidFill>
          <a:ln/>
        </p:spPr>
      </p:sp>
      <p:sp>
        <p:nvSpPr>
          <p:cNvPr id="11" name="Shape 9"/>
          <p:cNvSpPr/>
          <p:nvPr/>
        </p:nvSpPr>
        <p:spPr>
          <a:xfrm>
            <a:off x="7894198" y="3020446"/>
            <a:ext cx="286756" cy="161300"/>
          </a:xfrm>
          <a:prstGeom prst="roundRect">
            <a:avLst>
              <a:gd name="adj" fmla="val 34014"/>
            </a:avLst>
          </a:prstGeom>
          <a:solidFill>
            <a:srgbClr val="FFD9B8"/>
          </a:solidFill>
          <a:ln/>
        </p:spPr>
      </p:sp>
      <p:sp>
        <p:nvSpPr>
          <p:cNvPr id="12" name="Shape 10"/>
          <p:cNvSpPr/>
          <p:nvPr/>
        </p:nvSpPr>
        <p:spPr>
          <a:xfrm>
            <a:off x="7822509" y="3360969"/>
            <a:ext cx="358445" cy="44806"/>
          </a:xfrm>
          <a:prstGeom prst="rect">
            <a:avLst/>
          </a:prstGeom>
          <a:solidFill>
            <a:srgbClr val="E8640A"/>
          </a:solidFill>
          <a:ln/>
        </p:spPr>
      </p:sp>
      <p:sp>
        <p:nvSpPr>
          <p:cNvPr id="13" name="Shape 11"/>
          <p:cNvSpPr/>
          <p:nvPr/>
        </p:nvSpPr>
        <p:spPr>
          <a:xfrm>
            <a:off x="8216798" y="3325124"/>
            <a:ext cx="116495" cy="116495"/>
          </a:xfrm>
          <a:prstGeom prst="ellipse">
            <a:avLst/>
          </a:prstGeom>
          <a:solidFill>
            <a:srgbClr val="FFFFFF"/>
          </a:solidFill>
          <a:ln/>
        </p:spPr>
      </p:sp>
      <p:sp>
        <p:nvSpPr>
          <p:cNvPr id="14" name="Shape 12"/>
          <p:cNvSpPr/>
          <p:nvPr/>
        </p:nvSpPr>
        <p:spPr>
          <a:xfrm>
            <a:off x="7822509" y="3576036"/>
            <a:ext cx="358445" cy="44806"/>
          </a:xfrm>
          <a:prstGeom prst="rect">
            <a:avLst/>
          </a:prstGeom>
          <a:solidFill>
            <a:srgbClr val="E8640A"/>
          </a:solidFill>
          <a:ln/>
        </p:spPr>
      </p:sp>
      <p:sp>
        <p:nvSpPr>
          <p:cNvPr id="15" name="Shape 13"/>
          <p:cNvSpPr/>
          <p:nvPr/>
        </p:nvSpPr>
        <p:spPr>
          <a:xfrm>
            <a:off x="8216798" y="3540191"/>
            <a:ext cx="116495" cy="116495"/>
          </a:xfrm>
          <a:prstGeom prst="ellipse">
            <a:avLst/>
          </a:prstGeom>
          <a:solidFill>
            <a:srgbClr val="FFFFFF"/>
          </a:solidFill>
          <a:ln/>
        </p:spPr>
      </p:sp>
      <p:sp>
        <p:nvSpPr>
          <p:cNvPr id="16" name="Shape 14"/>
          <p:cNvSpPr/>
          <p:nvPr/>
        </p:nvSpPr>
        <p:spPr>
          <a:xfrm>
            <a:off x="7822509" y="3791102"/>
            <a:ext cx="358445" cy="44806"/>
          </a:xfrm>
          <a:prstGeom prst="rect">
            <a:avLst/>
          </a:prstGeom>
          <a:solidFill>
            <a:srgbClr val="E8640A"/>
          </a:solidFill>
          <a:ln/>
        </p:spPr>
      </p:sp>
      <p:sp>
        <p:nvSpPr>
          <p:cNvPr id="17" name="Shape 15"/>
          <p:cNvSpPr/>
          <p:nvPr/>
        </p:nvSpPr>
        <p:spPr>
          <a:xfrm>
            <a:off x="8216798" y="3755258"/>
            <a:ext cx="116495" cy="116495"/>
          </a:xfrm>
          <a:prstGeom prst="ellipse">
            <a:avLst/>
          </a:prstGeom>
          <a:solidFill>
            <a:srgbClr val="FFD9B8"/>
          </a:solidFill>
          <a:ln/>
        </p:spPr>
      </p:sp>
      <p:sp>
        <p:nvSpPr>
          <p:cNvPr id="18" name="Text 16"/>
          <p:cNvSpPr/>
          <p:nvPr/>
        </p:nvSpPr>
        <p:spPr>
          <a:xfrm>
            <a:off x="777240" y="640080"/>
            <a:ext cx="6400800" cy="475488"/>
          </a:xfrm>
          <a:prstGeom prst="rect">
            <a:avLst/>
          </a:prstGeom>
          <a:noFill/>
          <a:ln/>
        </p:spPr>
        <p:txBody>
          <a:bodyPr wrap="square" lIns="0" tIns="0" rIns="0" bIns="0" rtlCol="0" anchor="ctr"/>
          <a:lstStyle/>
          <a:p>
            <a:pPr indent="0" marL="0">
              <a:buNone/>
            </a:pPr>
            <a:r>
              <a:rPr lang="en-US" sz="3000" b="1" i="1" dirty="0">
                <a:solidFill>
                  <a:srgbClr val="E8640A"/>
                </a:solidFill>
                <a:latin typeface="Pretendard" pitchFamily="34" charset="0"/>
                <a:ea typeface="Pretendard" pitchFamily="34" charset="-122"/>
                <a:cs typeface="Pretendard" pitchFamily="34" charset="-120"/>
              </a:rPr>
              <a:t>K-컬처 AI 예술창업 성장트랙</a:t>
            </a:r>
            <a:endParaRPr lang="en-US" sz="3000" dirty="0"/>
          </a:p>
        </p:txBody>
      </p:sp>
      <p:sp>
        <p:nvSpPr>
          <p:cNvPr id="19" name="Text 17"/>
          <p:cNvSpPr/>
          <p:nvPr/>
        </p:nvSpPr>
        <p:spPr>
          <a:xfrm>
            <a:off x="777240" y="1298448"/>
            <a:ext cx="6583680" cy="2011680"/>
          </a:xfrm>
          <a:prstGeom prst="rect">
            <a:avLst/>
          </a:prstGeom>
          <a:noFill/>
          <a:ln/>
        </p:spPr>
        <p:txBody>
          <a:bodyPr wrap="square" lIns="0" tIns="0" rIns="0" bIns="0" rtlCol="0" anchor="ctr"/>
          <a:lstStyle/>
          <a:p>
            <a:pPr indent="0" marL="0">
              <a:lnSpc>
                <a:spcPct val="118000"/>
              </a:lnSpc>
              <a:buNone/>
            </a:pPr>
            <a:r>
              <a:rPr lang="en-US" sz="6000" b="1" dirty="0">
                <a:solidFill>
                  <a:srgbClr val="FFFFFF"/>
                </a:solidFill>
                <a:latin typeface="Pretendard" pitchFamily="34" charset="0"/>
                <a:ea typeface="Pretendard" pitchFamily="34" charset="-122"/>
                <a:cs typeface="Pretendard" pitchFamily="34" charset="-120"/>
              </a:rPr>
              <a:t>창업 사업계획서
</a:t>
            </a:r>
            <a:pPr indent="0" marL="0">
              <a:lnSpc>
                <a:spcPct val="118000"/>
              </a:lnSpc>
              <a:buNone/>
            </a:pPr>
            <a:r>
              <a:rPr lang="en-US" sz="6000" b="1" dirty="0">
                <a:solidFill>
                  <a:srgbClr val="FFFFFF"/>
                </a:solidFill>
                <a:latin typeface="Pretendard" pitchFamily="34" charset="0"/>
                <a:ea typeface="Pretendard" pitchFamily="34" charset="-122"/>
                <a:cs typeface="Pretendard" pitchFamily="34" charset="-120"/>
              </a:rPr>
              <a:t>작성</a:t>
            </a:r>
            <a:endParaRPr lang="en-US" sz="6000" dirty="0"/>
          </a:p>
        </p:txBody>
      </p:sp>
      <p:sp>
        <p:nvSpPr>
          <p:cNvPr id="20" name="Shape 18"/>
          <p:cNvSpPr/>
          <p:nvPr/>
        </p:nvSpPr>
        <p:spPr>
          <a:xfrm>
            <a:off x="777240" y="3529584"/>
            <a:ext cx="1463040" cy="54864"/>
          </a:xfrm>
          <a:prstGeom prst="rect">
            <a:avLst/>
          </a:prstGeom>
          <a:solidFill>
            <a:srgbClr val="E8640A"/>
          </a:solidFill>
          <a:ln/>
        </p:spPr>
      </p:sp>
      <p:sp>
        <p:nvSpPr>
          <p:cNvPr id="21" name="Text 19"/>
          <p:cNvSpPr/>
          <p:nvPr/>
        </p:nvSpPr>
        <p:spPr>
          <a:xfrm>
            <a:off x="777240" y="3712464"/>
            <a:ext cx="6583680" cy="548640"/>
          </a:xfrm>
          <a:prstGeom prst="rect">
            <a:avLst/>
          </a:prstGeom>
          <a:noFill/>
          <a:ln/>
        </p:spPr>
        <p:txBody>
          <a:bodyPr wrap="square" lIns="0" tIns="0" rIns="0" bIns="0" rtlCol="0" anchor="ctr"/>
          <a:lstStyle/>
          <a:p>
            <a:pPr indent="0" marL="0">
              <a:buNone/>
            </a:pPr>
            <a:r>
              <a:rPr lang="en-US" sz="2600" dirty="0">
                <a:solidFill>
                  <a:srgbClr val="DCE6F0"/>
                </a:solidFill>
                <a:latin typeface="Pretendard" pitchFamily="34" charset="0"/>
                <a:ea typeface="Pretendard" pitchFamily="34" charset="-122"/>
                <a:cs typeface="Pretendard" pitchFamily="34" charset="-120"/>
              </a:rPr>
              <a:t>3시간 · 한성대 예술대학 정규교과</a:t>
            </a:r>
            <a:endParaRPr lang="en-US" sz="2600" dirty="0"/>
          </a:p>
        </p:txBody>
      </p:sp>
      <p:sp>
        <p:nvSpPr>
          <p:cNvPr id="22" name="Shape 20"/>
          <p:cNvSpPr/>
          <p:nvPr/>
        </p:nvSpPr>
        <p:spPr>
          <a:xfrm>
            <a:off x="548640" y="4956048"/>
            <a:ext cx="11091672" cy="45720"/>
          </a:xfrm>
          <a:prstGeom prst="rect">
            <a:avLst/>
          </a:prstGeom>
          <a:solidFill>
            <a:srgbClr val="E8640A"/>
          </a:solidFill>
          <a:ln/>
        </p:spPr>
      </p:sp>
      <p:sp>
        <p:nvSpPr>
          <p:cNvPr id="23" name="Text 21"/>
          <p:cNvSpPr/>
          <p:nvPr/>
        </p:nvSpPr>
        <p:spPr>
          <a:xfrm>
            <a:off x="548640" y="5138928"/>
            <a:ext cx="7315200" cy="530352"/>
          </a:xfrm>
          <a:prstGeom prst="rect">
            <a:avLst/>
          </a:prstGeom>
          <a:noFill/>
          <a:ln/>
        </p:spPr>
        <p:txBody>
          <a:bodyPr wrap="square" lIns="0" tIns="0" rIns="0" bIns="0" rtlCol="0" anchor="ctr"/>
          <a:lstStyle/>
          <a:p>
            <a:pPr indent="0" marL="0">
              <a:buNone/>
            </a:pPr>
            <a:r>
              <a:rPr lang="en-US" sz="3200" b="1" dirty="0">
                <a:solidFill>
                  <a:srgbClr val="002D5A"/>
                </a:solidFill>
                <a:latin typeface="Pretendard" pitchFamily="34" charset="0"/>
                <a:ea typeface="Pretendard" pitchFamily="34" charset="-122"/>
                <a:cs typeface="Pretendard" pitchFamily="34" charset="-120"/>
              </a:rPr>
              <a:t>윤성임</a:t>
            </a:r>
            <a:pPr indent="0" marL="0">
              <a:buNone/>
            </a:pPr>
            <a:r>
              <a:rPr lang="en-US" sz="2000" dirty="0">
                <a:solidFill>
                  <a:srgbClr val="333333"/>
                </a:solidFill>
                <a:latin typeface="Pretendard" pitchFamily="34" charset="0"/>
                <a:ea typeface="Pretendard" pitchFamily="34" charset="-122"/>
                <a:cs typeface="Pretendard" pitchFamily="34" charset="-120"/>
              </a:rPr>
              <a:t> 박사</a:t>
            </a:r>
            <a:endParaRPr lang="en-US" sz="3200" dirty="0"/>
          </a:p>
        </p:txBody>
      </p:sp>
      <p:sp>
        <p:nvSpPr>
          <p:cNvPr id="24" name="Text 22"/>
          <p:cNvSpPr/>
          <p:nvPr/>
        </p:nvSpPr>
        <p:spPr>
          <a:xfrm>
            <a:off x="548640" y="5650992"/>
            <a:ext cx="7680960" cy="347472"/>
          </a:xfrm>
          <a:prstGeom prst="rect">
            <a:avLst/>
          </a:prstGeom>
          <a:noFill/>
          <a:ln/>
        </p:spPr>
        <p:txBody>
          <a:bodyPr wrap="square" lIns="0" tIns="0" rIns="0" bIns="0" rtlCol="0" anchor="ctr"/>
          <a:lstStyle/>
          <a:p>
            <a:pPr indent="0" marL="0">
              <a:buNone/>
            </a:pPr>
            <a:r>
              <a:rPr lang="en-US" sz="1800" dirty="0">
                <a:solidFill>
                  <a:srgbClr val="333333"/>
                </a:solidFill>
                <a:latin typeface="Pretendard" pitchFamily="34" charset="0"/>
                <a:ea typeface="Pretendard" pitchFamily="34" charset="-122"/>
                <a:cs typeface="Pretendard" pitchFamily="34" charset="-120"/>
              </a:rPr>
              <a:t>소셜앤비즈 대표 · 건양사이버대학교 겸임교수 · 기술창업학박사</a:t>
            </a:r>
            <a:endParaRPr lang="en-US" sz="1800" dirty="0"/>
          </a:p>
        </p:txBody>
      </p:sp>
      <p:sp>
        <p:nvSpPr>
          <p:cNvPr id="25" name="Shape 23"/>
          <p:cNvSpPr/>
          <p:nvPr/>
        </p:nvSpPr>
        <p:spPr>
          <a:xfrm>
            <a:off x="548640" y="6035040"/>
            <a:ext cx="1031443" cy="438912"/>
          </a:xfrm>
          <a:prstGeom prst="roundRect">
            <a:avLst>
              <a:gd name="adj" fmla="val 50000"/>
            </a:avLst>
          </a:prstGeom>
          <a:solidFill>
            <a:srgbClr val="E8640A"/>
          </a:solidFill>
          <a:ln/>
        </p:spPr>
      </p:sp>
      <p:sp>
        <p:nvSpPr>
          <p:cNvPr id="26" name="Text 24"/>
          <p:cNvSpPr/>
          <p:nvPr/>
        </p:nvSpPr>
        <p:spPr>
          <a:xfrm>
            <a:off x="548640" y="6035040"/>
            <a:ext cx="1031443" cy="43891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PSST</a:t>
            </a:r>
            <a:endParaRPr lang="en-US" sz="1800" dirty="0"/>
          </a:p>
        </p:txBody>
      </p:sp>
      <p:sp>
        <p:nvSpPr>
          <p:cNvPr id="27" name="Shape 25"/>
          <p:cNvSpPr/>
          <p:nvPr/>
        </p:nvSpPr>
        <p:spPr>
          <a:xfrm>
            <a:off x="1717243" y="6035040"/>
            <a:ext cx="1645920" cy="438912"/>
          </a:xfrm>
          <a:prstGeom prst="roundRect">
            <a:avLst>
              <a:gd name="adj" fmla="val 50000"/>
            </a:avLst>
          </a:prstGeom>
          <a:solidFill>
            <a:srgbClr val="017A84"/>
          </a:solidFill>
          <a:ln/>
        </p:spPr>
      </p:sp>
      <p:sp>
        <p:nvSpPr>
          <p:cNvPr id="28" name="Text 26"/>
          <p:cNvSpPr/>
          <p:nvPr/>
        </p:nvSpPr>
        <p:spPr>
          <a:xfrm>
            <a:off x="1717243" y="6035040"/>
            <a:ext cx="1645920" cy="43891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사업계획서</a:t>
            </a:r>
            <a:endParaRPr lang="en-US" sz="1800" dirty="0"/>
          </a:p>
        </p:txBody>
      </p:sp>
      <p:sp>
        <p:nvSpPr>
          <p:cNvPr id="29" name="Shape 27"/>
          <p:cNvSpPr/>
          <p:nvPr/>
        </p:nvSpPr>
        <p:spPr>
          <a:xfrm>
            <a:off x="3500323" y="6035040"/>
            <a:ext cx="1547165" cy="438912"/>
          </a:xfrm>
          <a:prstGeom prst="roundRect">
            <a:avLst>
              <a:gd name="adj" fmla="val 50000"/>
            </a:avLst>
          </a:prstGeom>
          <a:solidFill>
            <a:srgbClr val="B0508C"/>
          </a:solidFill>
          <a:ln/>
        </p:spPr>
      </p:sp>
      <p:sp>
        <p:nvSpPr>
          <p:cNvPr id="30" name="Text 28"/>
          <p:cNvSpPr/>
          <p:nvPr/>
        </p:nvSpPr>
        <p:spPr>
          <a:xfrm>
            <a:off x="3500323" y="6035040"/>
            <a:ext cx="1547165" cy="43891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피칭 대본</a:t>
            </a:r>
            <a:endParaRPr lang="en-US" sz="1800" dirty="0"/>
          </a:p>
        </p:txBody>
      </p:sp>
      <p:sp>
        <p:nvSpPr>
          <p:cNvPr id="31" name="Text 29"/>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182880" y="164592"/>
            <a:ext cx="3968496" cy="6528816"/>
          </a:xfrm>
          <a:prstGeom prst="roundRect">
            <a:avLst>
              <a:gd name="adj" fmla="val 2304"/>
            </a:avLst>
          </a:prstGeom>
          <a:solidFill>
            <a:srgbClr val="002D5A"/>
          </a:solidFill>
          <a:ln/>
        </p:spPr>
      </p:sp>
      <p:pic>
        <p:nvPicPr>
          <p:cNvPr id="3" name="Image 0" descr="preencoded.png">    </p:cNvPr>
          <p:cNvPicPr>
            <a:picLocks noChangeAspect="1"/>
          </p:cNvPicPr>
          <p:nvPr/>
        </p:nvPicPr>
        <p:blipFill>
          <a:blip r:embed="rId1"/>
          <a:stretch>
            <a:fillRect/>
          </a:stretch>
        </p:blipFill>
        <p:spPr>
          <a:xfrm>
            <a:off x="786384" y="365760"/>
            <a:ext cx="2743200" cy="3218688"/>
          </a:xfrm>
          <a:prstGeom prst="rect">
            <a:avLst/>
          </a:prstGeom>
        </p:spPr>
      </p:pic>
      <p:sp>
        <p:nvSpPr>
          <p:cNvPr id="4" name="Text 1"/>
          <p:cNvSpPr/>
          <p:nvPr/>
        </p:nvSpPr>
        <p:spPr>
          <a:xfrm>
            <a:off x="274320" y="3840480"/>
            <a:ext cx="3785616" cy="548640"/>
          </a:xfrm>
          <a:prstGeom prst="rect">
            <a:avLst/>
          </a:prstGeom>
          <a:noFill/>
          <a:ln/>
        </p:spPr>
        <p:txBody>
          <a:bodyPr wrap="square" lIns="0" tIns="0" rIns="0" bIns="0" rtlCol="0" anchor="ctr"/>
          <a:lstStyle/>
          <a:p>
            <a:pPr algn="ctr" indent="0" marL="0">
              <a:buNone/>
            </a:pPr>
            <a:r>
              <a:rPr lang="en-US" sz="3200" b="1" dirty="0">
                <a:solidFill>
                  <a:srgbClr val="FFFFFF"/>
                </a:solidFill>
                <a:latin typeface="Pretendard" pitchFamily="34" charset="0"/>
                <a:ea typeface="Pretendard" pitchFamily="34" charset="-122"/>
                <a:cs typeface="Pretendard" pitchFamily="34" charset="-120"/>
              </a:rPr>
              <a:t>윤성임</a:t>
            </a:r>
            <a:pPr algn="ctr" indent="0" marL="0">
              <a:buNone/>
            </a:pPr>
            <a:r>
              <a:rPr lang="en-US" sz="2000" dirty="0">
                <a:solidFill>
                  <a:srgbClr val="DCE6F0"/>
                </a:solidFill>
                <a:latin typeface="Pretendard" pitchFamily="34" charset="0"/>
                <a:ea typeface="Pretendard" pitchFamily="34" charset="-122"/>
                <a:cs typeface="Pretendard" pitchFamily="34" charset="-120"/>
              </a:rPr>
              <a:t> 박사</a:t>
            </a:r>
            <a:endParaRPr lang="en-US" sz="3200" dirty="0"/>
          </a:p>
        </p:txBody>
      </p:sp>
      <p:sp>
        <p:nvSpPr>
          <p:cNvPr id="5" name="Text 2"/>
          <p:cNvSpPr/>
          <p:nvPr/>
        </p:nvSpPr>
        <p:spPr>
          <a:xfrm>
            <a:off x="274320" y="4407408"/>
            <a:ext cx="3785616" cy="786384"/>
          </a:xfrm>
          <a:prstGeom prst="rect">
            <a:avLst/>
          </a:prstGeom>
          <a:noFill/>
          <a:ln/>
        </p:spPr>
        <p:txBody>
          <a:bodyPr wrap="square" lIns="0" tIns="0" rIns="0" bIns="0" rtlCol="0" anchor="ctr"/>
          <a:lstStyle/>
          <a:p>
            <a:pPr algn="ctr" indent="0" marL="0">
              <a:lnSpc>
                <a:spcPct val="135000"/>
              </a:lnSpc>
              <a:buNone/>
            </a:pPr>
            <a:r>
              <a:rPr lang="en-US" sz="1700" dirty="0">
                <a:solidFill>
                  <a:srgbClr val="DCE6F0"/>
                </a:solidFill>
                <a:latin typeface="Pretendard" pitchFamily="34" charset="0"/>
                <a:ea typeface="Pretendard" pitchFamily="34" charset="-122"/>
                <a:cs typeface="Pretendard" pitchFamily="34" charset="-120"/>
              </a:rPr>
              <a:t>소셜앤비즈 대표</a:t>
            </a:r>
            <a:endParaRPr lang="en-US" sz="1700" dirty="0"/>
          </a:p>
          <a:p>
            <a:pPr algn="ctr" indent="0" marL="0">
              <a:lnSpc>
                <a:spcPct val="135000"/>
              </a:lnSpc>
              <a:buNone/>
            </a:pPr>
            <a:r>
              <a:rPr lang="en-US" sz="1700" dirty="0">
                <a:solidFill>
                  <a:srgbClr val="DCE6F0"/>
                </a:solidFill>
                <a:latin typeface="Pretendard" pitchFamily="34" charset="0"/>
                <a:ea typeface="Pretendard" pitchFamily="34" charset="-122"/>
                <a:cs typeface="Pretendard" pitchFamily="34" charset="-120"/>
              </a:rPr>
              <a:t>건양사이버대학교 겸임교수</a:t>
            </a:r>
            <a:endParaRPr lang="en-US" sz="1700" dirty="0"/>
          </a:p>
        </p:txBody>
      </p:sp>
      <p:sp>
        <p:nvSpPr>
          <p:cNvPr id="6" name="Text 3"/>
          <p:cNvSpPr/>
          <p:nvPr/>
        </p:nvSpPr>
        <p:spPr>
          <a:xfrm>
            <a:off x="274320" y="5138928"/>
            <a:ext cx="3785616" cy="384048"/>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AI · 디지털 · 마케팅 교육</a:t>
            </a:r>
            <a:endParaRPr lang="en-US" sz="1800" dirty="0"/>
          </a:p>
        </p:txBody>
      </p:sp>
      <p:sp>
        <p:nvSpPr>
          <p:cNvPr id="7" name="Shape 4"/>
          <p:cNvSpPr/>
          <p:nvPr/>
        </p:nvSpPr>
        <p:spPr>
          <a:xfrm>
            <a:off x="950976" y="5632704"/>
            <a:ext cx="713232" cy="713232"/>
          </a:xfrm>
          <a:prstGeom prst="ellipse">
            <a:avLst/>
          </a:prstGeom>
          <a:solidFill>
            <a:srgbClr val="12477F"/>
          </a:solidFill>
          <a:ln/>
        </p:spPr>
      </p:sp>
      <p:sp>
        <p:nvSpPr>
          <p:cNvPr id="8" name="Shape 5"/>
          <p:cNvSpPr/>
          <p:nvPr/>
        </p:nvSpPr>
        <p:spPr>
          <a:xfrm>
            <a:off x="1151822" y="5796462"/>
            <a:ext cx="311540" cy="229946"/>
          </a:xfrm>
          <a:prstGeom prst="roundRect">
            <a:avLst>
              <a:gd name="adj" fmla="val 47719"/>
            </a:avLst>
          </a:prstGeom>
          <a:solidFill>
            <a:srgbClr val="FFFFFF"/>
          </a:solidFill>
          <a:ln/>
        </p:spPr>
      </p:sp>
      <p:sp>
        <p:nvSpPr>
          <p:cNvPr id="9" name="Shape 6"/>
          <p:cNvSpPr/>
          <p:nvPr/>
        </p:nvSpPr>
        <p:spPr>
          <a:xfrm>
            <a:off x="1218581" y="5863221"/>
            <a:ext cx="59341" cy="59341"/>
          </a:xfrm>
          <a:prstGeom prst="ellipse">
            <a:avLst/>
          </a:prstGeom>
          <a:solidFill>
            <a:srgbClr val="002D5A"/>
          </a:solidFill>
          <a:ln/>
        </p:spPr>
      </p:sp>
      <p:sp>
        <p:nvSpPr>
          <p:cNvPr id="10" name="Shape 7"/>
          <p:cNvSpPr/>
          <p:nvPr/>
        </p:nvSpPr>
        <p:spPr>
          <a:xfrm>
            <a:off x="1337262" y="5863221"/>
            <a:ext cx="59341" cy="59341"/>
          </a:xfrm>
          <a:prstGeom prst="ellipse">
            <a:avLst/>
          </a:prstGeom>
          <a:solidFill>
            <a:srgbClr val="002D5A"/>
          </a:solidFill>
          <a:ln/>
        </p:spPr>
      </p:sp>
      <p:sp>
        <p:nvSpPr>
          <p:cNvPr id="11" name="Shape 8"/>
          <p:cNvSpPr/>
          <p:nvPr/>
        </p:nvSpPr>
        <p:spPr>
          <a:xfrm>
            <a:off x="1255669" y="5959650"/>
            <a:ext cx="103847" cy="22253"/>
          </a:xfrm>
          <a:prstGeom prst="rect">
            <a:avLst/>
          </a:prstGeom>
          <a:solidFill>
            <a:srgbClr val="E8640A"/>
          </a:solidFill>
          <a:ln/>
        </p:spPr>
      </p:sp>
      <p:sp>
        <p:nvSpPr>
          <p:cNvPr id="12" name="Shape 9"/>
          <p:cNvSpPr/>
          <p:nvPr/>
        </p:nvSpPr>
        <p:spPr>
          <a:xfrm>
            <a:off x="1300174" y="5722286"/>
            <a:ext cx="14835" cy="74176"/>
          </a:xfrm>
          <a:prstGeom prst="rect">
            <a:avLst/>
          </a:prstGeom>
          <a:solidFill>
            <a:srgbClr val="E8640A"/>
          </a:solidFill>
          <a:ln/>
        </p:spPr>
      </p:sp>
      <p:sp>
        <p:nvSpPr>
          <p:cNvPr id="13" name="Shape 10"/>
          <p:cNvSpPr/>
          <p:nvPr/>
        </p:nvSpPr>
        <p:spPr>
          <a:xfrm>
            <a:off x="1270504" y="5670363"/>
            <a:ext cx="74176" cy="74176"/>
          </a:xfrm>
          <a:prstGeom prst="ellipse">
            <a:avLst/>
          </a:prstGeom>
          <a:solidFill>
            <a:srgbClr val="E8640A"/>
          </a:solidFill>
          <a:ln/>
        </p:spPr>
      </p:sp>
      <p:sp>
        <p:nvSpPr>
          <p:cNvPr id="14" name="Shape 11"/>
          <p:cNvSpPr/>
          <p:nvPr/>
        </p:nvSpPr>
        <p:spPr>
          <a:xfrm>
            <a:off x="1181493" y="6048661"/>
            <a:ext cx="252199" cy="148352"/>
          </a:xfrm>
          <a:prstGeom prst="roundRect">
            <a:avLst>
              <a:gd name="adj" fmla="val 61637"/>
            </a:avLst>
          </a:prstGeom>
          <a:solidFill>
            <a:srgbClr val="5B93C6"/>
          </a:solidFill>
          <a:ln/>
        </p:spPr>
      </p:sp>
      <p:sp>
        <p:nvSpPr>
          <p:cNvPr id="15" name="Shape 12"/>
          <p:cNvSpPr/>
          <p:nvPr/>
        </p:nvSpPr>
        <p:spPr>
          <a:xfrm>
            <a:off x="1114734" y="6070914"/>
            <a:ext cx="51923" cy="22253"/>
          </a:xfrm>
          <a:prstGeom prst="rect">
            <a:avLst/>
          </a:prstGeom>
          <a:solidFill>
            <a:srgbClr val="FFFFFF"/>
          </a:solidFill>
          <a:ln/>
        </p:spPr>
      </p:sp>
      <p:sp>
        <p:nvSpPr>
          <p:cNvPr id="16" name="Shape 13"/>
          <p:cNvSpPr/>
          <p:nvPr/>
        </p:nvSpPr>
        <p:spPr>
          <a:xfrm>
            <a:off x="1448527" y="6070914"/>
            <a:ext cx="51923" cy="22253"/>
          </a:xfrm>
          <a:prstGeom prst="rect">
            <a:avLst/>
          </a:prstGeom>
          <a:solidFill>
            <a:srgbClr val="FFFFFF"/>
          </a:solidFill>
          <a:ln/>
        </p:spPr>
      </p:sp>
      <p:sp>
        <p:nvSpPr>
          <p:cNvPr id="17" name="Shape 14"/>
          <p:cNvSpPr/>
          <p:nvPr/>
        </p:nvSpPr>
        <p:spPr>
          <a:xfrm>
            <a:off x="1810512" y="5632704"/>
            <a:ext cx="713232" cy="713232"/>
          </a:xfrm>
          <a:prstGeom prst="ellipse">
            <a:avLst/>
          </a:prstGeom>
          <a:solidFill>
            <a:srgbClr val="12477F"/>
          </a:solidFill>
          <a:ln/>
        </p:spPr>
      </p:sp>
      <p:sp>
        <p:nvSpPr>
          <p:cNvPr id="18" name="Shape 15"/>
          <p:cNvSpPr/>
          <p:nvPr/>
        </p:nvSpPr>
        <p:spPr>
          <a:xfrm>
            <a:off x="1981688" y="5796462"/>
            <a:ext cx="318957" cy="244781"/>
          </a:xfrm>
          <a:prstGeom prst="roundRect">
            <a:avLst>
              <a:gd name="adj" fmla="val 59769"/>
            </a:avLst>
          </a:prstGeom>
          <a:solidFill>
            <a:srgbClr val="FFFFFF"/>
          </a:solidFill>
          <a:ln/>
        </p:spPr>
      </p:sp>
      <p:sp>
        <p:nvSpPr>
          <p:cNvPr id="19" name="Shape 16"/>
          <p:cNvSpPr/>
          <p:nvPr/>
        </p:nvSpPr>
        <p:spPr>
          <a:xfrm rot="10800000">
            <a:off x="2055864" y="6026408"/>
            <a:ext cx="89011" cy="96429"/>
          </a:xfrm>
          <a:prstGeom prst="triangle">
            <a:avLst/>
          </a:prstGeom>
          <a:solidFill>
            <a:srgbClr val="FFFFFF"/>
          </a:solidFill>
          <a:ln/>
        </p:spPr>
      </p:sp>
      <p:sp>
        <p:nvSpPr>
          <p:cNvPr id="20" name="Text 17"/>
          <p:cNvSpPr/>
          <p:nvPr/>
        </p:nvSpPr>
        <p:spPr>
          <a:xfrm>
            <a:off x="2041029" y="5803880"/>
            <a:ext cx="200276" cy="229946"/>
          </a:xfrm>
          <a:prstGeom prst="rect">
            <a:avLst/>
          </a:prstGeom>
          <a:noFill/>
          <a:ln/>
        </p:spPr>
        <p:txBody>
          <a:bodyPr wrap="square" lIns="0" tIns="0" rIns="0" bIns="0" rtlCol="0" anchor="ctr"/>
          <a:lstStyle/>
          <a:p>
            <a:pPr algn="ctr" indent="0" marL="0">
              <a:buNone/>
            </a:pPr>
            <a:r>
              <a:rPr lang="en-US" sz="1800" b="1" dirty="0">
                <a:solidFill>
                  <a:srgbClr val="002D5A"/>
                </a:solidFill>
                <a:latin typeface="Pretendard" pitchFamily="34" charset="0"/>
                <a:ea typeface="Pretendard" pitchFamily="34" charset="-122"/>
                <a:cs typeface="Pretendard" pitchFamily="34" charset="-120"/>
              </a:rPr>
              <a:t>?</a:t>
            </a:r>
            <a:endParaRPr lang="en-US" sz="1800" dirty="0"/>
          </a:p>
        </p:txBody>
      </p:sp>
      <p:sp>
        <p:nvSpPr>
          <p:cNvPr id="21" name="Shape 18"/>
          <p:cNvSpPr/>
          <p:nvPr/>
        </p:nvSpPr>
        <p:spPr>
          <a:xfrm>
            <a:off x="2241304" y="6056079"/>
            <a:ext cx="155770" cy="126099"/>
          </a:xfrm>
          <a:prstGeom prst="roundRect">
            <a:avLst>
              <a:gd name="adj" fmla="val 72514"/>
            </a:avLst>
          </a:prstGeom>
          <a:solidFill>
            <a:srgbClr val="E8640A"/>
          </a:solidFill>
          <a:ln/>
        </p:spPr>
      </p:sp>
      <p:sp>
        <p:nvSpPr>
          <p:cNvPr id="22" name="Shape 19"/>
          <p:cNvSpPr/>
          <p:nvPr/>
        </p:nvSpPr>
        <p:spPr>
          <a:xfrm>
            <a:off x="2670048" y="5632704"/>
            <a:ext cx="713232" cy="713232"/>
          </a:xfrm>
          <a:prstGeom prst="ellipse">
            <a:avLst/>
          </a:prstGeom>
          <a:solidFill>
            <a:srgbClr val="12477F"/>
          </a:solidFill>
          <a:ln/>
        </p:spPr>
      </p:sp>
      <p:sp>
        <p:nvSpPr>
          <p:cNvPr id="23" name="Shape 20"/>
          <p:cNvSpPr/>
          <p:nvPr/>
        </p:nvSpPr>
        <p:spPr>
          <a:xfrm>
            <a:off x="2982158" y="5803880"/>
            <a:ext cx="89011" cy="289287"/>
          </a:xfrm>
          <a:prstGeom prst="rect">
            <a:avLst/>
          </a:prstGeom>
          <a:solidFill>
            <a:srgbClr val="FFFFFF"/>
          </a:solidFill>
          <a:ln/>
        </p:spPr>
      </p:sp>
      <p:sp>
        <p:nvSpPr>
          <p:cNvPr id="24" name="Shape 21"/>
          <p:cNvSpPr/>
          <p:nvPr/>
        </p:nvSpPr>
        <p:spPr>
          <a:xfrm>
            <a:off x="2982158" y="5774209"/>
            <a:ext cx="89011" cy="37088"/>
          </a:xfrm>
          <a:prstGeom prst="rect">
            <a:avLst/>
          </a:prstGeom>
          <a:solidFill>
            <a:srgbClr val="E8640A"/>
          </a:solidFill>
          <a:ln/>
        </p:spPr>
      </p:sp>
      <p:sp>
        <p:nvSpPr>
          <p:cNvPr id="25" name="Shape 22"/>
          <p:cNvSpPr/>
          <p:nvPr/>
        </p:nvSpPr>
        <p:spPr>
          <a:xfrm rot="10800000">
            <a:off x="2982158" y="6093167"/>
            <a:ext cx="89011" cy="96429"/>
          </a:xfrm>
          <a:prstGeom prst="triangle">
            <a:avLst/>
          </a:prstGeom>
          <a:solidFill>
            <a:srgbClr val="E8640A"/>
          </a:solidFill>
          <a:ln/>
        </p:spPr>
      </p:sp>
      <p:sp>
        <p:nvSpPr>
          <p:cNvPr id="26" name="Shape 23"/>
          <p:cNvSpPr/>
          <p:nvPr/>
        </p:nvSpPr>
        <p:spPr>
          <a:xfrm>
            <a:off x="2900565" y="6219266"/>
            <a:ext cx="252199" cy="22253"/>
          </a:xfrm>
          <a:prstGeom prst="rect">
            <a:avLst/>
          </a:prstGeom>
          <a:solidFill>
            <a:srgbClr val="5B93C6"/>
          </a:solidFill>
          <a:ln/>
        </p:spPr>
      </p:sp>
      <p:sp>
        <p:nvSpPr>
          <p:cNvPr id="27" name="Text 24"/>
          <p:cNvSpPr/>
          <p:nvPr/>
        </p:nvSpPr>
        <p:spPr>
          <a:xfrm>
            <a:off x="274320" y="6400800"/>
            <a:ext cx="3785616" cy="219456"/>
          </a:xfrm>
          <a:prstGeom prst="rect">
            <a:avLst/>
          </a:prstGeom>
          <a:noFill/>
          <a:ln/>
        </p:spPr>
        <p:txBody>
          <a:bodyPr wrap="square" lIns="0" tIns="0" rIns="0" bIns="0" rtlCol="0" anchor="ctr"/>
          <a:lstStyle/>
          <a:p>
            <a:pPr algn="ctr" indent="0" marL="0">
              <a:buNone/>
            </a:pPr>
            <a:r>
              <a:rPr lang="en-US" sz="1100" dirty="0">
                <a:solidFill>
                  <a:srgbClr val="8FA3BB"/>
                </a:solidFill>
                <a:latin typeface="Pretendard" pitchFamily="34" charset="0"/>
                <a:ea typeface="Pretendard" pitchFamily="34" charset="-122"/>
                <a:cs typeface="Pretendard" pitchFamily="34" charset="-120"/>
              </a:rPr>
              <a:t>010-2777-5004 · aceyun88@gmail.com</a:t>
            </a:r>
            <a:endParaRPr lang="en-US" sz="1100" dirty="0"/>
          </a:p>
        </p:txBody>
      </p:sp>
      <p:sp>
        <p:nvSpPr>
          <p:cNvPr id="28" name="Shape 25"/>
          <p:cNvSpPr/>
          <p:nvPr/>
        </p:nvSpPr>
        <p:spPr>
          <a:xfrm>
            <a:off x="4572000" y="384048"/>
            <a:ext cx="100584" cy="731520"/>
          </a:xfrm>
          <a:prstGeom prst="roundRect">
            <a:avLst>
              <a:gd name="adj" fmla="val 45455"/>
            </a:avLst>
          </a:prstGeom>
          <a:solidFill>
            <a:srgbClr val="E8640A"/>
          </a:solidFill>
          <a:ln/>
        </p:spPr>
      </p:sp>
      <p:sp>
        <p:nvSpPr>
          <p:cNvPr id="29" name="Text 26"/>
          <p:cNvSpPr/>
          <p:nvPr/>
        </p:nvSpPr>
        <p:spPr>
          <a:xfrm>
            <a:off x="4828032" y="310896"/>
            <a:ext cx="6812280" cy="859536"/>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강사 소개</a:t>
            </a:r>
            <a:endParaRPr lang="en-US" sz="4200" dirty="0"/>
          </a:p>
        </p:txBody>
      </p:sp>
      <p:sp>
        <p:nvSpPr>
          <p:cNvPr id="30" name="Shape 27"/>
          <p:cNvSpPr/>
          <p:nvPr/>
        </p:nvSpPr>
        <p:spPr>
          <a:xfrm>
            <a:off x="4572000" y="1389888"/>
            <a:ext cx="7068312" cy="713232"/>
          </a:xfrm>
          <a:prstGeom prst="rect">
            <a:avLst/>
          </a:prstGeom>
          <a:solidFill>
            <a:srgbClr val="E9EEF7"/>
          </a:solidFill>
          <a:ln/>
        </p:spPr>
      </p:sp>
      <p:sp>
        <p:nvSpPr>
          <p:cNvPr id="31" name="Text 28"/>
          <p:cNvSpPr/>
          <p:nvPr/>
        </p:nvSpPr>
        <p:spPr>
          <a:xfrm>
            <a:off x="4791456" y="1389888"/>
            <a:ext cx="6675120" cy="713232"/>
          </a:xfrm>
          <a:prstGeom prst="rect">
            <a:avLst/>
          </a:prstGeom>
          <a:noFill/>
          <a:ln/>
        </p:spPr>
        <p:txBody>
          <a:bodyPr wrap="square" lIns="0" tIns="0" rIns="0" bIns="0" rtlCol="0" anchor="ctr"/>
          <a:lstStyle/>
          <a:p>
            <a:pPr indent="0" marL="0">
              <a:buNone/>
            </a:pPr>
            <a:r>
              <a:rPr lang="en-US" sz="1700" i="1" dirty="0">
                <a:solidFill>
                  <a:srgbClr val="002D5A"/>
                </a:solidFill>
                <a:latin typeface="Pretendard" pitchFamily="34" charset="0"/>
                <a:ea typeface="Pretendard" pitchFamily="34" charset="-122"/>
                <a:cs typeface="Pretendard" pitchFamily="34" charset="-120"/>
              </a:rPr>
              <a:t>AI를 이해에서 실행으로, 개인과 조직의 성장으로 연결하는 AX전환 교육 전문가</a:t>
            </a:r>
            <a:endParaRPr lang="en-US" sz="1700" dirty="0"/>
          </a:p>
        </p:txBody>
      </p:sp>
      <p:sp>
        <p:nvSpPr>
          <p:cNvPr id="32" name="Shape 29"/>
          <p:cNvSpPr/>
          <p:nvPr/>
        </p:nvSpPr>
        <p:spPr>
          <a:xfrm>
            <a:off x="4572000" y="2212848"/>
            <a:ext cx="7068312" cy="1078992"/>
          </a:xfrm>
          <a:prstGeom prst="roundRect">
            <a:avLst>
              <a:gd name="adj" fmla="val 10169"/>
            </a:avLst>
          </a:prstGeom>
          <a:solidFill>
            <a:srgbClr val="FFFFFF"/>
          </a:solidFill>
          <a:ln w="12700">
            <a:solidFill>
              <a:srgbClr val="E2E6EB"/>
            </a:solidFill>
            <a:prstDash val="solid"/>
          </a:ln>
          <a:effectLst>
            <a:outerShdw sx="100000" sy="100000" kx="0" ky="0" algn="bl" rotWithShape="0" blurRad="76200" dist="25400" dir="5400000">
              <a:srgbClr val="000000">
                <a:alpha val="8000"/>
              </a:srgbClr>
            </a:outerShdw>
          </a:effectLst>
        </p:spPr>
      </p:sp>
      <p:sp>
        <p:nvSpPr>
          <p:cNvPr id="33" name="Shape 30"/>
          <p:cNvSpPr/>
          <p:nvPr/>
        </p:nvSpPr>
        <p:spPr>
          <a:xfrm>
            <a:off x="4809744" y="2496312"/>
            <a:ext cx="512064" cy="512064"/>
          </a:xfrm>
          <a:prstGeom prst="ellipse">
            <a:avLst/>
          </a:prstGeom>
          <a:solidFill>
            <a:srgbClr val="E9EEF7"/>
          </a:solidFill>
          <a:ln/>
        </p:spPr>
      </p:sp>
      <p:sp>
        <p:nvSpPr>
          <p:cNvPr id="34" name="Shape 31"/>
          <p:cNvSpPr/>
          <p:nvPr/>
        </p:nvSpPr>
        <p:spPr>
          <a:xfrm>
            <a:off x="4953941" y="2613882"/>
            <a:ext cx="223670" cy="165089"/>
          </a:xfrm>
          <a:prstGeom prst="roundRect">
            <a:avLst>
              <a:gd name="adj" fmla="val 66466"/>
            </a:avLst>
          </a:prstGeom>
          <a:solidFill>
            <a:srgbClr val="002D5A"/>
          </a:solidFill>
          <a:ln/>
        </p:spPr>
      </p:sp>
      <p:sp>
        <p:nvSpPr>
          <p:cNvPr id="35" name="Shape 32"/>
          <p:cNvSpPr/>
          <p:nvPr/>
        </p:nvSpPr>
        <p:spPr>
          <a:xfrm>
            <a:off x="5001870" y="2661811"/>
            <a:ext cx="42604" cy="42604"/>
          </a:xfrm>
          <a:prstGeom prst="ellipse">
            <a:avLst/>
          </a:prstGeom>
          <a:solidFill>
            <a:srgbClr val="FFFFFF"/>
          </a:solidFill>
          <a:ln/>
        </p:spPr>
      </p:sp>
      <p:sp>
        <p:nvSpPr>
          <p:cNvPr id="36" name="Shape 33"/>
          <p:cNvSpPr/>
          <p:nvPr/>
        </p:nvSpPr>
        <p:spPr>
          <a:xfrm>
            <a:off x="5087078" y="2661811"/>
            <a:ext cx="42604" cy="42604"/>
          </a:xfrm>
          <a:prstGeom prst="ellipse">
            <a:avLst/>
          </a:prstGeom>
          <a:solidFill>
            <a:srgbClr val="FFFFFF"/>
          </a:solidFill>
          <a:ln/>
        </p:spPr>
      </p:sp>
      <p:sp>
        <p:nvSpPr>
          <p:cNvPr id="37" name="Shape 34"/>
          <p:cNvSpPr/>
          <p:nvPr/>
        </p:nvSpPr>
        <p:spPr>
          <a:xfrm>
            <a:off x="5028498" y="2731042"/>
            <a:ext cx="74557" cy="15976"/>
          </a:xfrm>
          <a:prstGeom prst="rect">
            <a:avLst/>
          </a:prstGeom>
          <a:solidFill>
            <a:srgbClr val="002D5A"/>
          </a:solidFill>
          <a:ln/>
        </p:spPr>
      </p:sp>
      <p:sp>
        <p:nvSpPr>
          <p:cNvPr id="38" name="Shape 35"/>
          <p:cNvSpPr/>
          <p:nvPr/>
        </p:nvSpPr>
        <p:spPr>
          <a:xfrm>
            <a:off x="5060451" y="2560627"/>
            <a:ext cx="10651" cy="53255"/>
          </a:xfrm>
          <a:prstGeom prst="rect">
            <a:avLst/>
          </a:prstGeom>
          <a:solidFill>
            <a:srgbClr val="002D5A"/>
          </a:solidFill>
          <a:ln/>
        </p:spPr>
      </p:sp>
      <p:sp>
        <p:nvSpPr>
          <p:cNvPr id="39" name="Shape 36"/>
          <p:cNvSpPr/>
          <p:nvPr/>
        </p:nvSpPr>
        <p:spPr>
          <a:xfrm>
            <a:off x="5039149" y="2523349"/>
            <a:ext cx="53255" cy="53255"/>
          </a:xfrm>
          <a:prstGeom prst="ellipse">
            <a:avLst/>
          </a:prstGeom>
          <a:solidFill>
            <a:srgbClr val="002D5A"/>
          </a:solidFill>
          <a:ln/>
        </p:spPr>
      </p:sp>
      <p:sp>
        <p:nvSpPr>
          <p:cNvPr id="40" name="Shape 37"/>
          <p:cNvSpPr/>
          <p:nvPr/>
        </p:nvSpPr>
        <p:spPr>
          <a:xfrm>
            <a:off x="4975243" y="2794948"/>
            <a:ext cx="181066" cy="106509"/>
          </a:xfrm>
          <a:prstGeom prst="roundRect">
            <a:avLst>
              <a:gd name="adj" fmla="val 85852"/>
            </a:avLst>
          </a:prstGeom>
          <a:solidFill>
            <a:srgbClr val="8A94A0"/>
          </a:solidFill>
          <a:ln/>
        </p:spPr>
      </p:sp>
      <p:sp>
        <p:nvSpPr>
          <p:cNvPr id="41" name="Shape 38"/>
          <p:cNvSpPr/>
          <p:nvPr/>
        </p:nvSpPr>
        <p:spPr>
          <a:xfrm>
            <a:off x="4927314" y="2810924"/>
            <a:ext cx="37278" cy="15976"/>
          </a:xfrm>
          <a:prstGeom prst="rect">
            <a:avLst/>
          </a:prstGeom>
          <a:solidFill>
            <a:srgbClr val="002D5A"/>
          </a:solidFill>
          <a:ln/>
        </p:spPr>
      </p:sp>
      <p:sp>
        <p:nvSpPr>
          <p:cNvPr id="42" name="Shape 39"/>
          <p:cNvSpPr/>
          <p:nvPr/>
        </p:nvSpPr>
        <p:spPr>
          <a:xfrm>
            <a:off x="5166960" y="2810924"/>
            <a:ext cx="37278" cy="15976"/>
          </a:xfrm>
          <a:prstGeom prst="rect">
            <a:avLst/>
          </a:prstGeom>
          <a:solidFill>
            <a:srgbClr val="002D5A"/>
          </a:solidFill>
          <a:ln/>
        </p:spPr>
      </p:sp>
      <p:sp>
        <p:nvSpPr>
          <p:cNvPr id="43" name="Text 40"/>
          <p:cNvSpPr/>
          <p:nvPr/>
        </p:nvSpPr>
        <p:spPr>
          <a:xfrm>
            <a:off x="5431536" y="2212848"/>
            <a:ext cx="1554480" cy="1078992"/>
          </a:xfrm>
          <a:prstGeom prst="rect">
            <a:avLst/>
          </a:prstGeom>
          <a:noFill/>
          <a:ln/>
        </p:spPr>
        <p:txBody>
          <a:bodyPr wrap="square" lIns="0" tIns="0" rIns="0" bIns="0" rtlCol="0" anchor="ctr"/>
          <a:lstStyle/>
          <a:p>
            <a:pPr indent="0" marL="0">
              <a:buNone/>
            </a:pPr>
            <a:r>
              <a:rPr lang="en-US" sz="2200" b="1" dirty="0">
                <a:solidFill>
                  <a:srgbClr val="002D5A"/>
                </a:solidFill>
                <a:latin typeface="Pretendard" pitchFamily="34" charset="0"/>
                <a:ea typeface="Pretendard" pitchFamily="34" charset="-122"/>
                <a:cs typeface="Pretendard" pitchFamily="34" charset="-120"/>
              </a:rPr>
              <a:t>주요 약력</a:t>
            </a:r>
            <a:endParaRPr lang="en-US" sz="2200" dirty="0"/>
          </a:p>
        </p:txBody>
      </p:sp>
      <p:sp>
        <p:nvSpPr>
          <p:cNvPr id="44" name="Shape 41"/>
          <p:cNvSpPr/>
          <p:nvPr/>
        </p:nvSpPr>
        <p:spPr>
          <a:xfrm>
            <a:off x="7040880" y="2414016"/>
            <a:ext cx="0" cy="676656"/>
          </a:xfrm>
          <a:prstGeom prst="line">
            <a:avLst/>
          </a:prstGeom>
          <a:noFill/>
          <a:ln w="12700">
            <a:solidFill>
              <a:srgbClr val="D8DCE3"/>
            </a:solidFill>
            <a:prstDash val="solid"/>
          </a:ln>
        </p:spPr>
      </p:sp>
      <p:sp>
        <p:nvSpPr>
          <p:cNvPr id="45" name="Text 42"/>
          <p:cNvSpPr/>
          <p:nvPr/>
        </p:nvSpPr>
        <p:spPr>
          <a:xfrm>
            <a:off x="7260336" y="2212848"/>
            <a:ext cx="4142232" cy="1078992"/>
          </a:xfrm>
          <a:prstGeom prst="rect">
            <a:avLst/>
          </a:prstGeom>
          <a:noFill/>
          <a:ln/>
        </p:spPr>
        <p:txBody>
          <a:bodyPr wrap="square" lIns="0" tIns="0" rIns="0" bIns="0" rtlCol="0" anchor="ctr"/>
          <a:lstStyle/>
          <a:p>
            <a:pPr indent="0" marL="0">
              <a:lnSpc>
                <a:spcPct val="130000"/>
              </a:lnSpc>
              <a:buNone/>
            </a:pPr>
            <a:r>
              <a:rPr lang="en-US" sz="1800" dirty="0">
                <a:solidFill>
                  <a:srgbClr val="1A1A1A"/>
                </a:solidFill>
                <a:latin typeface="Pretendard" pitchFamily="34" charset="0"/>
                <a:ea typeface="Pretendard" pitchFamily="34" charset="-122"/>
                <a:cs typeface="Pretendard" pitchFamily="34" charset="-120"/>
              </a:rPr>
              <a:t>동국대 기술창업학 박사</a:t>
            </a:r>
            <a:endParaRPr lang="en-US" sz="1800" dirty="0"/>
          </a:p>
          <a:p>
            <a:pPr indent="0" marL="0">
              <a:lnSpc>
                <a:spcPct val="130000"/>
              </a:lnSpc>
              <a:buNone/>
            </a:pPr>
            <a:r>
              <a:rPr lang="en-US" sz="1800" dirty="0">
                <a:solidFill>
                  <a:srgbClr val="1A1A1A"/>
                </a:solidFill>
                <a:latin typeface="Pretendard" pitchFamily="34" charset="0"/>
                <a:ea typeface="Pretendard" pitchFamily="34" charset="-122"/>
                <a:cs typeface="Pretendard" pitchFamily="34" charset="-120"/>
              </a:rPr>
              <a:t>건양사이버대 겸임교수·KT 16년</a:t>
            </a:r>
            <a:endParaRPr lang="en-US" sz="1800" dirty="0"/>
          </a:p>
        </p:txBody>
      </p:sp>
      <p:sp>
        <p:nvSpPr>
          <p:cNvPr id="46" name="Shape 43"/>
          <p:cNvSpPr/>
          <p:nvPr/>
        </p:nvSpPr>
        <p:spPr>
          <a:xfrm>
            <a:off x="4572000" y="3401568"/>
            <a:ext cx="7068312" cy="1078992"/>
          </a:xfrm>
          <a:prstGeom prst="roundRect">
            <a:avLst>
              <a:gd name="adj" fmla="val 10169"/>
            </a:avLst>
          </a:prstGeom>
          <a:solidFill>
            <a:srgbClr val="FFFFFF"/>
          </a:solidFill>
          <a:ln w="12700">
            <a:solidFill>
              <a:srgbClr val="E2E6EB"/>
            </a:solidFill>
            <a:prstDash val="solid"/>
          </a:ln>
          <a:effectLst>
            <a:outerShdw sx="100000" sy="100000" kx="0" ky="0" algn="bl" rotWithShape="0" blurRad="76200" dist="25400" dir="5400000">
              <a:srgbClr val="000000">
                <a:alpha val="8000"/>
              </a:srgbClr>
            </a:outerShdw>
          </a:effectLst>
        </p:spPr>
      </p:sp>
      <p:sp>
        <p:nvSpPr>
          <p:cNvPr id="47" name="Shape 44"/>
          <p:cNvSpPr/>
          <p:nvPr/>
        </p:nvSpPr>
        <p:spPr>
          <a:xfrm>
            <a:off x="4809744" y="3685032"/>
            <a:ext cx="512064" cy="512064"/>
          </a:xfrm>
          <a:prstGeom prst="ellipse">
            <a:avLst/>
          </a:prstGeom>
          <a:solidFill>
            <a:srgbClr val="F7F2E8"/>
          </a:solidFill>
          <a:ln/>
        </p:spPr>
      </p:sp>
      <p:sp>
        <p:nvSpPr>
          <p:cNvPr id="48" name="Shape 45"/>
          <p:cNvSpPr/>
          <p:nvPr/>
        </p:nvSpPr>
        <p:spPr>
          <a:xfrm>
            <a:off x="4964592" y="3797276"/>
            <a:ext cx="202368" cy="271599"/>
          </a:xfrm>
          <a:prstGeom prst="roundRect">
            <a:avLst>
              <a:gd name="adj" fmla="val 45185"/>
            </a:avLst>
          </a:prstGeom>
          <a:solidFill>
            <a:srgbClr val="002D5A"/>
          </a:solidFill>
          <a:ln/>
        </p:spPr>
      </p:sp>
      <p:sp>
        <p:nvSpPr>
          <p:cNvPr id="49" name="Shape 46"/>
          <p:cNvSpPr/>
          <p:nvPr/>
        </p:nvSpPr>
        <p:spPr>
          <a:xfrm>
            <a:off x="5023172" y="3765324"/>
            <a:ext cx="85207" cy="47929"/>
          </a:xfrm>
          <a:prstGeom prst="roundRect">
            <a:avLst>
              <a:gd name="adj" fmla="val 114469"/>
            </a:avLst>
          </a:prstGeom>
          <a:solidFill>
            <a:srgbClr val="017A84"/>
          </a:solidFill>
          <a:ln/>
        </p:spPr>
      </p:sp>
      <p:sp>
        <p:nvSpPr>
          <p:cNvPr id="50" name="Shape 47"/>
          <p:cNvSpPr/>
          <p:nvPr/>
        </p:nvSpPr>
        <p:spPr>
          <a:xfrm>
            <a:off x="5001870" y="3866507"/>
            <a:ext cx="106509" cy="13314"/>
          </a:xfrm>
          <a:prstGeom prst="rect">
            <a:avLst/>
          </a:prstGeom>
          <a:solidFill>
            <a:srgbClr val="FFFFFF"/>
          </a:solidFill>
          <a:ln/>
        </p:spPr>
      </p:sp>
      <p:sp>
        <p:nvSpPr>
          <p:cNvPr id="51" name="Shape 48"/>
          <p:cNvSpPr/>
          <p:nvPr/>
        </p:nvSpPr>
        <p:spPr>
          <a:xfrm>
            <a:off x="5119031" y="3855857"/>
            <a:ext cx="34616" cy="34616"/>
          </a:xfrm>
          <a:prstGeom prst="ellipse">
            <a:avLst/>
          </a:prstGeom>
          <a:solidFill>
            <a:srgbClr val="8A94A0"/>
          </a:solidFill>
          <a:ln/>
        </p:spPr>
      </p:sp>
      <p:sp>
        <p:nvSpPr>
          <p:cNvPr id="52" name="Shape 49"/>
          <p:cNvSpPr/>
          <p:nvPr/>
        </p:nvSpPr>
        <p:spPr>
          <a:xfrm>
            <a:off x="5001870" y="3930413"/>
            <a:ext cx="106509" cy="13314"/>
          </a:xfrm>
          <a:prstGeom prst="rect">
            <a:avLst/>
          </a:prstGeom>
          <a:solidFill>
            <a:srgbClr val="FFFFFF"/>
          </a:solidFill>
          <a:ln/>
        </p:spPr>
      </p:sp>
      <p:sp>
        <p:nvSpPr>
          <p:cNvPr id="53" name="Shape 50"/>
          <p:cNvSpPr/>
          <p:nvPr/>
        </p:nvSpPr>
        <p:spPr>
          <a:xfrm>
            <a:off x="5119031" y="3919762"/>
            <a:ext cx="34616" cy="34616"/>
          </a:xfrm>
          <a:prstGeom prst="ellipse">
            <a:avLst/>
          </a:prstGeom>
          <a:solidFill>
            <a:srgbClr val="8A94A0"/>
          </a:solidFill>
          <a:ln/>
        </p:spPr>
      </p:sp>
      <p:sp>
        <p:nvSpPr>
          <p:cNvPr id="54" name="Shape 51"/>
          <p:cNvSpPr/>
          <p:nvPr/>
        </p:nvSpPr>
        <p:spPr>
          <a:xfrm>
            <a:off x="5001870" y="3994319"/>
            <a:ext cx="106509" cy="13314"/>
          </a:xfrm>
          <a:prstGeom prst="rect">
            <a:avLst/>
          </a:prstGeom>
          <a:solidFill>
            <a:srgbClr val="FFFFFF"/>
          </a:solidFill>
          <a:ln/>
        </p:spPr>
      </p:sp>
      <p:sp>
        <p:nvSpPr>
          <p:cNvPr id="55" name="Shape 52"/>
          <p:cNvSpPr/>
          <p:nvPr/>
        </p:nvSpPr>
        <p:spPr>
          <a:xfrm>
            <a:off x="5119031" y="3983668"/>
            <a:ext cx="34616" cy="34616"/>
          </a:xfrm>
          <a:prstGeom prst="ellipse">
            <a:avLst/>
          </a:prstGeom>
          <a:solidFill>
            <a:srgbClr val="017A84"/>
          </a:solidFill>
          <a:ln/>
        </p:spPr>
      </p:sp>
      <p:sp>
        <p:nvSpPr>
          <p:cNvPr id="56" name="Text 53"/>
          <p:cNvSpPr/>
          <p:nvPr/>
        </p:nvSpPr>
        <p:spPr>
          <a:xfrm>
            <a:off x="5431536" y="3401568"/>
            <a:ext cx="1554480" cy="1078992"/>
          </a:xfrm>
          <a:prstGeom prst="rect">
            <a:avLst/>
          </a:prstGeom>
          <a:noFill/>
          <a:ln/>
        </p:spPr>
        <p:txBody>
          <a:bodyPr wrap="square" lIns="0" tIns="0" rIns="0" bIns="0" rtlCol="0" anchor="ctr"/>
          <a:lstStyle/>
          <a:p>
            <a:pPr indent="0" marL="0">
              <a:buNone/>
            </a:pPr>
            <a:r>
              <a:rPr lang="en-US" sz="2200" b="1" dirty="0">
                <a:solidFill>
                  <a:srgbClr val="017A84"/>
                </a:solidFill>
                <a:latin typeface="Pretendard" pitchFamily="34" charset="0"/>
                <a:ea typeface="Pretendard" pitchFamily="34" charset="-122"/>
                <a:cs typeface="Pretendard" pitchFamily="34" charset="-120"/>
              </a:rPr>
              <a:t>주요 출강</a:t>
            </a:r>
            <a:endParaRPr lang="en-US" sz="2200" dirty="0"/>
          </a:p>
        </p:txBody>
      </p:sp>
      <p:sp>
        <p:nvSpPr>
          <p:cNvPr id="57" name="Shape 54"/>
          <p:cNvSpPr/>
          <p:nvPr/>
        </p:nvSpPr>
        <p:spPr>
          <a:xfrm>
            <a:off x="7040880" y="3602736"/>
            <a:ext cx="0" cy="676656"/>
          </a:xfrm>
          <a:prstGeom prst="line">
            <a:avLst/>
          </a:prstGeom>
          <a:noFill/>
          <a:ln w="12700">
            <a:solidFill>
              <a:srgbClr val="D8DCE3"/>
            </a:solidFill>
            <a:prstDash val="solid"/>
          </a:ln>
        </p:spPr>
      </p:sp>
      <p:sp>
        <p:nvSpPr>
          <p:cNvPr id="58" name="Text 55"/>
          <p:cNvSpPr/>
          <p:nvPr/>
        </p:nvSpPr>
        <p:spPr>
          <a:xfrm>
            <a:off x="7260336" y="3401568"/>
            <a:ext cx="4142232" cy="1078992"/>
          </a:xfrm>
          <a:prstGeom prst="rect">
            <a:avLst/>
          </a:prstGeom>
          <a:noFill/>
          <a:ln/>
        </p:spPr>
        <p:txBody>
          <a:bodyPr wrap="square" lIns="0" tIns="0" rIns="0" bIns="0" rtlCol="0" anchor="ctr"/>
          <a:lstStyle/>
          <a:p>
            <a:pPr indent="0" marL="0">
              <a:lnSpc>
                <a:spcPct val="130000"/>
              </a:lnSpc>
              <a:buNone/>
            </a:pPr>
            <a:r>
              <a:rPr lang="en-US" sz="1800" dirty="0">
                <a:solidFill>
                  <a:srgbClr val="1A1A1A"/>
                </a:solidFill>
                <a:latin typeface="Pretendard" pitchFamily="34" charset="0"/>
                <a:ea typeface="Pretendard" pitchFamily="34" charset="-122"/>
                <a:cs typeface="Pretendard" pitchFamily="34" charset="-120"/>
              </a:rPr>
              <a:t>공공기관 · 지자체 · 교육청</a:t>
            </a:r>
            <a:endParaRPr lang="en-US" sz="1800" dirty="0"/>
          </a:p>
          <a:p>
            <a:pPr indent="0" marL="0">
              <a:lnSpc>
                <a:spcPct val="130000"/>
              </a:lnSpc>
              <a:buNone/>
            </a:pPr>
            <a:r>
              <a:rPr lang="en-US" sz="1800" dirty="0">
                <a:solidFill>
                  <a:srgbClr val="1A1A1A"/>
                </a:solidFill>
                <a:latin typeface="Pretendard" pitchFamily="34" charset="0"/>
                <a:ea typeface="Pretendard" pitchFamily="34" charset="-122"/>
                <a:cs typeface="Pretendard" pitchFamily="34" charset="-120"/>
              </a:rPr>
              <a:t>기업·공기업 · 대학 · 소상공인</a:t>
            </a:r>
            <a:endParaRPr lang="en-US" sz="1800" dirty="0"/>
          </a:p>
        </p:txBody>
      </p:sp>
      <p:sp>
        <p:nvSpPr>
          <p:cNvPr id="59" name="Shape 56"/>
          <p:cNvSpPr/>
          <p:nvPr/>
        </p:nvSpPr>
        <p:spPr>
          <a:xfrm>
            <a:off x="4572000" y="4590288"/>
            <a:ext cx="7068312" cy="1078992"/>
          </a:xfrm>
          <a:prstGeom prst="roundRect">
            <a:avLst>
              <a:gd name="adj" fmla="val 10169"/>
            </a:avLst>
          </a:prstGeom>
          <a:solidFill>
            <a:srgbClr val="FFFFFF"/>
          </a:solidFill>
          <a:ln w="12700">
            <a:solidFill>
              <a:srgbClr val="E2E6EB"/>
            </a:solidFill>
            <a:prstDash val="solid"/>
          </a:ln>
          <a:effectLst>
            <a:outerShdw sx="100000" sy="100000" kx="0" ky="0" algn="bl" rotWithShape="0" blurRad="76200" dist="25400" dir="5400000">
              <a:srgbClr val="000000">
                <a:alpha val="8000"/>
              </a:srgbClr>
            </a:outerShdw>
          </a:effectLst>
        </p:spPr>
      </p:sp>
      <p:sp>
        <p:nvSpPr>
          <p:cNvPr id="60" name="Shape 57"/>
          <p:cNvSpPr/>
          <p:nvPr/>
        </p:nvSpPr>
        <p:spPr>
          <a:xfrm>
            <a:off x="4809744" y="4873752"/>
            <a:ext cx="512064" cy="512064"/>
          </a:xfrm>
          <a:prstGeom prst="ellipse">
            <a:avLst/>
          </a:prstGeom>
          <a:solidFill>
            <a:srgbClr val="F7F2E8"/>
          </a:solidFill>
          <a:ln/>
        </p:spPr>
      </p:sp>
      <p:sp>
        <p:nvSpPr>
          <p:cNvPr id="61" name="Shape 58"/>
          <p:cNvSpPr/>
          <p:nvPr/>
        </p:nvSpPr>
        <p:spPr>
          <a:xfrm>
            <a:off x="5033823" y="4996647"/>
            <a:ext cx="63906" cy="207693"/>
          </a:xfrm>
          <a:prstGeom prst="rect">
            <a:avLst/>
          </a:prstGeom>
          <a:solidFill>
            <a:srgbClr val="002D5A"/>
          </a:solidFill>
          <a:ln/>
        </p:spPr>
      </p:sp>
      <p:sp>
        <p:nvSpPr>
          <p:cNvPr id="62" name="Shape 59"/>
          <p:cNvSpPr/>
          <p:nvPr/>
        </p:nvSpPr>
        <p:spPr>
          <a:xfrm>
            <a:off x="5033823" y="4975345"/>
            <a:ext cx="63906" cy="26627"/>
          </a:xfrm>
          <a:prstGeom prst="rect">
            <a:avLst/>
          </a:prstGeom>
          <a:solidFill>
            <a:srgbClr val="E8640A"/>
          </a:solidFill>
          <a:ln/>
        </p:spPr>
      </p:sp>
      <p:sp>
        <p:nvSpPr>
          <p:cNvPr id="63" name="Shape 60"/>
          <p:cNvSpPr/>
          <p:nvPr/>
        </p:nvSpPr>
        <p:spPr>
          <a:xfrm rot="10800000">
            <a:off x="5033823" y="5204341"/>
            <a:ext cx="63906" cy="69231"/>
          </a:xfrm>
          <a:prstGeom prst="triangle">
            <a:avLst/>
          </a:prstGeom>
          <a:solidFill>
            <a:srgbClr val="FFFFFF"/>
          </a:solidFill>
          <a:ln/>
        </p:spPr>
      </p:sp>
      <p:sp>
        <p:nvSpPr>
          <p:cNvPr id="64" name="Shape 61"/>
          <p:cNvSpPr/>
          <p:nvPr/>
        </p:nvSpPr>
        <p:spPr>
          <a:xfrm>
            <a:off x="4975243" y="5294873"/>
            <a:ext cx="181066" cy="15976"/>
          </a:xfrm>
          <a:prstGeom prst="rect">
            <a:avLst/>
          </a:prstGeom>
          <a:solidFill>
            <a:srgbClr val="8A94A0"/>
          </a:solidFill>
          <a:ln/>
        </p:spPr>
      </p:sp>
      <p:sp>
        <p:nvSpPr>
          <p:cNvPr id="65" name="Text 62"/>
          <p:cNvSpPr/>
          <p:nvPr/>
        </p:nvSpPr>
        <p:spPr>
          <a:xfrm>
            <a:off x="5431536" y="4590288"/>
            <a:ext cx="1554480" cy="1078992"/>
          </a:xfrm>
          <a:prstGeom prst="rect">
            <a:avLst/>
          </a:prstGeom>
          <a:noFill/>
          <a:ln/>
        </p:spPr>
        <p:txBody>
          <a:bodyPr wrap="square" lIns="0" tIns="0" rIns="0" bIns="0" rtlCol="0" anchor="ctr"/>
          <a:lstStyle/>
          <a:p>
            <a:pPr indent="0" marL="0">
              <a:buNone/>
            </a:pPr>
            <a:r>
              <a:rPr lang="en-US" sz="2200" b="1" dirty="0">
                <a:solidFill>
                  <a:srgbClr val="E8640A"/>
                </a:solidFill>
                <a:latin typeface="Pretendard" pitchFamily="34" charset="0"/>
                <a:ea typeface="Pretendard" pitchFamily="34" charset="-122"/>
                <a:cs typeface="Pretendard" pitchFamily="34" charset="-120"/>
              </a:rPr>
              <a:t>대표 저서</a:t>
            </a:r>
            <a:endParaRPr lang="en-US" sz="2200" dirty="0"/>
          </a:p>
        </p:txBody>
      </p:sp>
      <p:sp>
        <p:nvSpPr>
          <p:cNvPr id="66" name="Shape 63"/>
          <p:cNvSpPr/>
          <p:nvPr/>
        </p:nvSpPr>
        <p:spPr>
          <a:xfrm>
            <a:off x="7040880" y="4791456"/>
            <a:ext cx="0" cy="676656"/>
          </a:xfrm>
          <a:prstGeom prst="line">
            <a:avLst/>
          </a:prstGeom>
          <a:noFill/>
          <a:ln w="12700">
            <a:solidFill>
              <a:srgbClr val="D8DCE3"/>
            </a:solidFill>
            <a:prstDash val="solid"/>
          </a:ln>
        </p:spPr>
      </p:sp>
      <p:sp>
        <p:nvSpPr>
          <p:cNvPr id="67" name="Text 64"/>
          <p:cNvSpPr/>
          <p:nvPr/>
        </p:nvSpPr>
        <p:spPr>
          <a:xfrm>
            <a:off x="7260336" y="4590288"/>
            <a:ext cx="4142232" cy="1078992"/>
          </a:xfrm>
          <a:prstGeom prst="rect">
            <a:avLst/>
          </a:prstGeom>
          <a:noFill/>
          <a:ln/>
        </p:spPr>
        <p:txBody>
          <a:bodyPr wrap="square" lIns="0" tIns="0" rIns="0" bIns="0" rtlCol="0" anchor="ctr"/>
          <a:lstStyle/>
          <a:p>
            <a:pPr indent="0" marL="0">
              <a:lnSpc>
                <a:spcPct val="130000"/>
              </a:lnSpc>
              <a:buNone/>
            </a:pPr>
            <a:r>
              <a:rPr lang="en-US" sz="1800" dirty="0">
                <a:solidFill>
                  <a:srgbClr val="1A1A1A"/>
                </a:solidFill>
                <a:latin typeface="Pretendard" pitchFamily="34" charset="0"/>
                <a:ea typeface="Pretendard" pitchFamily="34" charset="-122"/>
                <a:cs typeface="Pretendard" pitchFamily="34" charset="-120"/>
              </a:rPr>
              <a:t>「생성형AI 활용 바이블」</a:t>
            </a:r>
            <a:endParaRPr lang="en-US" sz="1800" dirty="0"/>
          </a:p>
          <a:p>
            <a:pPr indent="0" marL="0">
              <a:lnSpc>
                <a:spcPct val="130000"/>
              </a:lnSpc>
              <a:buNone/>
            </a:pPr>
            <a:r>
              <a:rPr lang="en-US" sz="1800" dirty="0">
                <a:solidFill>
                  <a:srgbClr val="1A1A1A"/>
                </a:solidFill>
                <a:latin typeface="Pretendard" pitchFamily="34" charset="0"/>
                <a:ea typeface="Pretendard" pitchFamily="34" charset="-122"/>
                <a:cs typeface="Pretendard" pitchFamily="34" charset="-120"/>
              </a:rPr>
              <a:t>「이것이 코파일럿이다」 외 다수</a:t>
            </a:r>
            <a:endParaRPr lang="en-US" sz="1800" dirty="0"/>
          </a:p>
        </p:txBody>
      </p:sp>
      <p:sp>
        <p:nvSpPr>
          <p:cNvPr id="68" name="Shape 65"/>
          <p:cNvSpPr/>
          <p:nvPr/>
        </p:nvSpPr>
        <p:spPr>
          <a:xfrm>
            <a:off x="4572000" y="5907024"/>
            <a:ext cx="1700784" cy="548640"/>
          </a:xfrm>
          <a:prstGeom prst="roundRect">
            <a:avLst>
              <a:gd name="adj" fmla="val 50000"/>
            </a:avLst>
          </a:prstGeom>
          <a:solidFill>
            <a:srgbClr val="002D5A"/>
          </a:solidFill>
          <a:ln/>
        </p:spPr>
      </p:sp>
      <p:sp>
        <p:nvSpPr>
          <p:cNvPr id="69" name="Text 66"/>
          <p:cNvSpPr/>
          <p:nvPr/>
        </p:nvSpPr>
        <p:spPr>
          <a:xfrm>
            <a:off x="4572000" y="5907024"/>
            <a:ext cx="1700784"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생성형AI</a:t>
            </a:r>
            <a:endParaRPr lang="en-US" sz="1800" dirty="0"/>
          </a:p>
        </p:txBody>
      </p:sp>
      <p:sp>
        <p:nvSpPr>
          <p:cNvPr id="70" name="Shape 67"/>
          <p:cNvSpPr/>
          <p:nvPr/>
        </p:nvSpPr>
        <p:spPr>
          <a:xfrm>
            <a:off x="6364224" y="5907024"/>
            <a:ext cx="1700784" cy="548640"/>
          </a:xfrm>
          <a:prstGeom prst="roundRect">
            <a:avLst>
              <a:gd name="adj" fmla="val 50000"/>
            </a:avLst>
          </a:prstGeom>
          <a:solidFill>
            <a:srgbClr val="E8640A"/>
          </a:solidFill>
          <a:ln/>
        </p:spPr>
      </p:sp>
      <p:sp>
        <p:nvSpPr>
          <p:cNvPr id="71" name="Text 68"/>
          <p:cNvSpPr/>
          <p:nvPr/>
        </p:nvSpPr>
        <p:spPr>
          <a:xfrm>
            <a:off x="6364224" y="5907024"/>
            <a:ext cx="1700784"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프롬프트</a:t>
            </a:r>
            <a:endParaRPr lang="en-US" sz="1800" dirty="0"/>
          </a:p>
        </p:txBody>
      </p:sp>
      <p:sp>
        <p:nvSpPr>
          <p:cNvPr id="72" name="Shape 69"/>
          <p:cNvSpPr/>
          <p:nvPr/>
        </p:nvSpPr>
        <p:spPr>
          <a:xfrm>
            <a:off x="8156448" y="5907024"/>
            <a:ext cx="1700784" cy="548640"/>
          </a:xfrm>
          <a:prstGeom prst="roundRect">
            <a:avLst>
              <a:gd name="adj" fmla="val 50000"/>
            </a:avLst>
          </a:prstGeom>
          <a:solidFill>
            <a:srgbClr val="002D5A"/>
          </a:solidFill>
          <a:ln/>
        </p:spPr>
      </p:sp>
      <p:sp>
        <p:nvSpPr>
          <p:cNvPr id="73" name="Text 70"/>
          <p:cNvSpPr/>
          <p:nvPr/>
        </p:nvSpPr>
        <p:spPr>
          <a:xfrm>
            <a:off x="8156448" y="5907024"/>
            <a:ext cx="1700784"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SNS 마케팅</a:t>
            </a:r>
            <a:endParaRPr lang="en-US" sz="1800" dirty="0"/>
          </a:p>
        </p:txBody>
      </p:sp>
      <p:sp>
        <p:nvSpPr>
          <p:cNvPr id="74" name="Shape 71"/>
          <p:cNvSpPr/>
          <p:nvPr/>
        </p:nvSpPr>
        <p:spPr>
          <a:xfrm>
            <a:off x="9948672" y="5907024"/>
            <a:ext cx="1700784" cy="548640"/>
          </a:xfrm>
          <a:prstGeom prst="roundRect">
            <a:avLst>
              <a:gd name="adj" fmla="val 50000"/>
            </a:avLst>
          </a:prstGeom>
          <a:solidFill>
            <a:srgbClr val="E8640A"/>
          </a:solidFill>
          <a:ln/>
        </p:spPr>
      </p:sp>
      <p:sp>
        <p:nvSpPr>
          <p:cNvPr id="75" name="Text 72"/>
          <p:cNvSpPr/>
          <p:nvPr/>
        </p:nvSpPr>
        <p:spPr>
          <a:xfrm>
            <a:off x="9948672" y="5907024"/>
            <a:ext cx="1700784"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소상공인</a:t>
            </a:r>
            <a:endParaRPr lang="en-US" sz="1800" dirty="0"/>
          </a:p>
        </p:txBody>
      </p:sp>
      <p:sp>
        <p:nvSpPr>
          <p:cNvPr id="76" name="Text 73"/>
          <p:cNvSpPr/>
          <p:nvPr/>
        </p:nvSpPr>
        <p:spPr>
          <a:xfrm>
            <a:off x="4572000" y="6583680"/>
            <a:ext cx="64008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소셜앤비즈</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E8640A"/>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목 차</a:t>
            </a:r>
            <a:endParaRPr lang="en-US" sz="4200" dirty="0"/>
          </a:p>
        </p:txBody>
      </p:sp>
      <p:sp>
        <p:nvSpPr>
          <p:cNvPr id="4" name="Shape 2"/>
          <p:cNvSpPr/>
          <p:nvPr/>
        </p:nvSpPr>
        <p:spPr>
          <a:xfrm>
            <a:off x="548640" y="1280160"/>
            <a:ext cx="11091672" cy="36576"/>
          </a:xfrm>
          <a:prstGeom prst="rect">
            <a:avLst/>
          </a:prstGeom>
          <a:solidFill>
            <a:srgbClr val="E8640A"/>
          </a:solidFill>
          <a:ln/>
        </p:spPr>
      </p:sp>
      <p:sp>
        <p:nvSpPr>
          <p:cNvPr id="5" name="Shape 3"/>
          <p:cNvSpPr/>
          <p:nvPr/>
        </p:nvSpPr>
        <p:spPr>
          <a:xfrm>
            <a:off x="548640" y="1554480"/>
            <a:ext cx="11091672" cy="658368"/>
          </a:xfrm>
          <a:prstGeom prst="rect">
            <a:avLst/>
          </a:prstGeom>
          <a:solidFill>
            <a:srgbClr val="E6EAEF"/>
          </a:solidFill>
          <a:ln/>
        </p:spPr>
      </p:sp>
      <p:sp>
        <p:nvSpPr>
          <p:cNvPr id="6" name="Shape 4"/>
          <p:cNvSpPr/>
          <p:nvPr/>
        </p:nvSpPr>
        <p:spPr>
          <a:xfrm>
            <a:off x="548640" y="1554480"/>
            <a:ext cx="91440" cy="658368"/>
          </a:xfrm>
          <a:prstGeom prst="rect">
            <a:avLst/>
          </a:prstGeom>
          <a:solidFill>
            <a:srgbClr val="E8640A"/>
          </a:solidFill>
          <a:ln/>
        </p:spPr>
      </p:sp>
      <p:sp>
        <p:nvSpPr>
          <p:cNvPr id="7" name="Shape 5"/>
          <p:cNvSpPr/>
          <p:nvPr/>
        </p:nvSpPr>
        <p:spPr>
          <a:xfrm>
            <a:off x="859536" y="1673352"/>
            <a:ext cx="420624" cy="420624"/>
          </a:xfrm>
          <a:prstGeom prst="ellipse">
            <a:avLst/>
          </a:prstGeom>
          <a:solidFill>
            <a:srgbClr val="E8640A"/>
          </a:solidFill>
          <a:ln/>
        </p:spPr>
      </p:sp>
      <p:sp>
        <p:nvSpPr>
          <p:cNvPr id="8" name="Text 6"/>
          <p:cNvSpPr/>
          <p:nvPr/>
        </p:nvSpPr>
        <p:spPr>
          <a:xfrm>
            <a:off x="859536" y="1673352"/>
            <a:ext cx="420624" cy="420624"/>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1</a:t>
            </a:r>
            <a:endParaRPr lang="en-US" sz="2200" dirty="0"/>
          </a:p>
        </p:txBody>
      </p:sp>
      <p:sp>
        <p:nvSpPr>
          <p:cNvPr id="9" name="Text 7"/>
          <p:cNvSpPr/>
          <p:nvPr/>
        </p:nvSpPr>
        <p:spPr>
          <a:xfrm>
            <a:off x="1463040" y="1554480"/>
            <a:ext cx="8165592" cy="658368"/>
          </a:xfrm>
          <a:prstGeom prst="rect">
            <a:avLst/>
          </a:prstGeom>
          <a:noFill/>
          <a:ln/>
        </p:spPr>
        <p:txBody>
          <a:bodyPr wrap="square" lIns="0" tIns="0" rIns="0" bIns="0" rtlCol="0" anchor="ctr"/>
          <a:lstStyle/>
          <a:p>
            <a:pPr indent="0" marL="0">
              <a:buNone/>
            </a:pPr>
            <a:r>
              <a:rPr lang="en-US" sz="2200" b="1" dirty="0">
                <a:solidFill>
                  <a:srgbClr val="1A1A1A"/>
                </a:solidFill>
                <a:latin typeface="Pretendard" pitchFamily="34" charset="0"/>
                <a:ea typeface="Pretendard" pitchFamily="34" charset="-122"/>
                <a:cs typeface="Pretendard" pitchFamily="34" charset="-120"/>
              </a:rPr>
              <a:t>가. 문제 정의</a:t>
            </a:r>
            <a:endParaRPr lang="en-US" sz="2200" dirty="0"/>
          </a:p>
        </p:txBody>
      </p:sp>
      <p:sp>
        <p:nvSpPr>
          <p:cNvPr id="10" name="Text 8"/>
          <p:cNvSpPr/>
          <p:nvPr/>
        </p:nvSpPr>
        <p:spPr>
          <a:xfrm>
            <a:off x="9811512" y="1554480"/>
            <a:ext cx="1645920" cy="658368"/>
          </a:xfrm>
          <a:prstGeom prst="rect">
            <a:avLst/>
          </a:prstGeom>
          <a:noFill/>
          <a:ln/>
        </p:spPr>
        <p:txBody>
          <a:bodyPr wrap="square" lIns="0" tIns="0" rIns="0" bIns="0" rtlCol="0" anchor="ctr"/>
          <a:lstStyle/>
          <a:p>
            <a:pPr algn="r" indent="0" marL="0">
              <a:buNone/>
            </a:pPr>
            <a:r>
              <a:rPr lang="en-US" sz="1800" dirty="0">
                <a:solidFill>
                  <a:srgbClr val="333333"/>
                </a:solidFill>
                <a:latin typeface="Pretendard" pitchFamily="34" charset="0"/>
                <a:ea typeface="Pretendard" pitchFamily="34" charset="-122"/>
                <a:cs typeface="Pretendard" pitchFamily="34" charset="-120"/>
              </a:rPr>
              <a:t>25분</a:t>
            </a:r>
            <a:endParaRPr lang="en-US" sz="1800" dirty="0"/>
          </a:p>
        </p:txBody>
      </p:sp>
      <p:sp>
        <p:nvSpPr>
          <p:cNvPr id="11" name="Shape 9"/>
          <p:cNvSpPr/>
          <p:nvPr/>
        </p:nvSpPr>
        <p:spPr>
          <a:xfrm>
            <a:off x="548640" y="2322576"/>
            <a:ext cx="11091672" cy="658368"/>
          </a:xfrm>
          <a:prstGeom prst="rect">
            <a:avLst/>
          </a:prstGeom>
          <a:solidFill>
            <a:srgbClr val="FFF3E8"/>
          </a:solidFill>
          <a:ln/>
        </p:spPr>
      </p:sp>
      <p:sp>
        <p:nvSpPr>
          <p:cNvPr id="12" name="Shape 10"/>
          <p:cNvSpPr/>
          <p:nvPr/>
        </p:nvSpPr>
        <p:spPr>
          <a:xfrm>
            <a:off x="548640" y="2322576"/>
            <a:ext cx="91440" cy="658368"/>
          </a:xfrm>
          <a:prstGeom prst="rect">
            <a:avLst/>
          </a:prstGeom>
          <a:solidFill>
            <a:srgbClr val="017A84"/>
          </a:solidFill>
          <a:ln/>
        </p:spPr>
      </p:sp>
      <p:sp>
        <p:nvSpPr>
          <p:cNvPr id="13" name="Shape 11"/>
          <p:cNvSpPr/>
          <p:nvPr/>
        </p:nvSpPr>
        <p:spPr>
          <a:xfrm>
            <a:off x="859536" y="2441448"/>
            <a:ext cx="420624" cy="420624"/>
          </a:xfrm>
          <a:prstGeom prst="ellipse">
            <a:avLst/>
          </a:prstGeom>
          <a:solidFill>
            <a:srgbClr val="E8640A"/>
          </a:solidFill>
          <a:ln/>
        </p:spPr>
      </p:sp>
      <p:sp>
        <p:nvSpPr>
          <p:cNvPr id="14" name="Text 12"/>
          <p:cNvSpPr/>
          <p:nvPr/>
        </p:nvSpPr>
        <p:spPr>
          <a:xfrm>
            <a:off x="859536" y="2441448"/>
            <a:ext cx="420624" cy="420624"/>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2</a:t>
            </a:r>
            <a:endParaRPr lang="en-US" sz="2200" dirty="0"/>
          </a:p>
        </p:txBody>
      </p:sp>
      <p:sp>
        <p:nvSpPr>
          <p:cNvPr id="15" name="Text 13"/>
          <p:cNvSpPr/>
          <p:nvPr/>
        </p:nvSpPr>
        <p:spPr>
          <a:xfrm>
            <a:off x="1463040" y="2322576"/>
            <a:ext cx="8165592" cy="658368"/>
          </a:xfrm>
          <a:prstGeom prst="rect">
            <a:avLst/>
          </a:prstGeom>
          <a:noFill/>
          <a:ln/>
        </p:spPr>
        <p:txBody>
          <a:bodyPr wrap="square" lIns="0" tIns="0" rIns="0" bIns="0" rtlCol="0" anchor="ctr"/>
          <a:lstStyle/>
          <a:p>
            <a:pPr indent="0" marL="0">
              <a:buNone/>
            </a:pPr>
            <a:r>
              <a:rPr lang="en-US" sz="2200" b="1" dirty="0">
                <a:solidFill>
                  <a:srgbClr val="1A1A1A"/>
                </a:solidFill>
                <a:latin typeface="Pretendard" pitchFamily="34" charset="0"/>
                <a:ea typeface="Pretendard" pitchFamily="34" charset="-122"/>
                <a:cs typeface="Pretendard" pitchFamily="34" charset="-120"/>
              </a:rPr>
              <a:t>나. 필요 지식</a:t>
            </a:r>
            <a:endParaRPr lang="en-US" sz="2200" dirty="0"/>
          </a:p>
        </p:txBody>
      </p:sp>
      <p:sp>
        <p:nvSpPr>
          <p:cNvPr id="16" name="Text 14"/>
          <p:cNvSpPr/>
          <p:nvPr/>
        </p:nvSpPr>
        <p:spPr>
          <a:xfrm>
            <a:off x="9811512" y="2322576"/>
            <a:ext cx="1645920" cy="658368"/>
          </a:xfrm>
          <a:prstGeom prst="rect">
            <a:avLst/>
          </a:prstGeom>
          <a:noFill/>
          <a:ln/>
        </p:spPr>
        <p:txBody>
          <a:bodyPr wrap="square" lIns="0" tIns="0" rIns="0" bIns="0" rtlCol="0" anchor="ctr"/>
          <a:lstStyle/>
          <a:p>
            <a:pPr algn="r" indent="0" marL="0">
              <a:buNone/>
            </a:pPr>
            <a:r>
              <a:rPr lang="en-US" sz="1800" dirty="0">
                <a:solidFill>
                  <a:srgbClr val="333333"/>
                </a:solidFill>
                <a:latin typeface="Pretendard" pitchFamily="34" charset="0"/>
                <a:ea typeface="Pretendard" pitchFamily="34" charset="-122"/>
                <a:cs typeface="Pretendard" pitchFamily="34" charset="-120"/>
              </a:rPr>
              <a:t>35분</a:t>
            </a:r>
            <a:endParaRPr lang="en-US" sz="1800" dirty="0"/>
          </a:p>
        </p:txBody>
      </p:sp>
      <p:sp>
        <p:nvSpPr>
          <p:cNvPr id="17" name="Shape 15"/>
          <p:cNvSpPr/>
          <p:nvPr/>
        </p:nvSpPr>
        <p:spPr>
          <a:xfrm>
            <a:off x="548640" y="3090672"/>
            <a:ext cx="11091672" cy="658368"/>
          </a:xfrm>
          <a:prstGeom prst="rect">
            <a:avLst/>
          </a:prstGeom>
          <a:solidFill>
            <a:srgbClr val="E6EAEF"/>
          </a:solidFill>
          <a:ln/>
        </p:spPr>
      </p:sp>
      <p:sp>
        <p:nvSpPr>
          <p:cNvPr id="18" name="Shape 16"/>
          <p:cNvSpPr/>
          <p:nvPr/>
        </p:nvSpPr>
        <p:spPr>
          <a:xfrm>
            <a:off x="548640" y="3090672"/>
            <a:ext cx="91440" cy="658368"/>
          </a:xfrm>
          <a:prstGeom prst="rect">
            <a:avLst/>
          </a:prstGeom>
          <a:solidFill>
            <a:srgbClr val="B0508C"/>
          </a:solidFill>
          <a:ln/>
        </p:spPr>
      </p:sp>
      <p:sp>
        <p:nvSpPr>
          <p:cNvPr id="19" name="Shape 17"/>
          <p:cNvSpPr/>
          <p:nvPr/>
        </p:nvSpPr>
        <p:spPr>
          <a:xfrm>
            <a:off x="859536" y="3209544"/>
            <a:ext cx="420624" cy="420624"/>
          </a:xfrm>
          <a:prstGeom prst="ellipse">
            <a:avLst/>
          </a:prstGeom>
          <a:solidFill>
            <a:srgbClr val="E8640A"/>
          </a:solidFill>
          <a:ln/>
        </p:spPr>
      </p:sp>
      <p:sp>
        <p:nvSpPr>
          <p:cNvPr id="20" name="Text 18"/>
          <p:cNvSpPr/>
          <p:nvPr/>
        </p:nvSpPr>
        <p:spPr>
          <a:xfrm>
            <a:off x="859536" y="3209544"/>
            <a:ext cx="420624" cy="420624"/>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3</a:t>
            </a:r>
            <a:endParaRPr lang="en-US" sz="2200" dirty="0"/>
          </a:p>
        </p:txBody>
      </p:sp>
      <p:sp>
        <p:nvSpPr>
          <p:cNvPr id="21" name="Text 19"/>
          <p:cNvSpPr/>
          <p:nvPr/>
        </p:nvSpPr>
        <p:spPr>
          <a:xfrm>
            <a:off x="1463040" y="3090672"/>
            <a:ext cx="8165592" cy="658368"/>
          </a:xfrm>
          <a:prstGeom prst="rect">
            <a:avLst/>
          </a:prstGeom>
          <a:noFill/>
          <a:ln/>
        </p:spPr>
        <p:txBody>
          <a:bodyPr wrap="square" lIns="0" tIns="0" rIns="0" bIns="0" rtlCol="0" anchor="ctr"/>
          <a:lstStyle/>
          <a:p>
            <a:pPr indent="0" marL="0">
              <a:buNone/>
            </a:pPr>
            <a:r>
              <a:rPr lang="en-US" sz="2200" b="1" dirty="0">
                <a:solidFill>
                  <a:srgbClr val="1A1A1A"/>
                </a:solidFill>
                <a:latin typeface="Pretendard" pitchFamily="34" charset="0"/>
                <a:ea typeface="Pretendard" pitchFamily="34" charset="-122"/>
                <a:cs typeface="Pretendard" pitchFamily="34" charset="-120"/>
              </a:rPr>
              <a:t>다. 실습 1</a:t>
            </a:r>
            <a:endParaRPr lang="en-US" sz="2200" dirty="0"/>
          </a:p>
        </p:txBody>
      </p:sp>
      <p:sp>
        <p:nvSpPr>
          <p:cNvPr id="22" name="Text 20"/>
          <p:cNvSpPr/>
          <p:nvPr/>
        </p:nvSpPr>
        <p:spPr>
          <a:xfrm>
            <a:off x="9811512" y="3090672"/>
            <a:ext cx="1645920" cy="658368"/>
          </a:xfrm>
          <a:prstGeom prst="rect">
            <a:avLst/>
          </a:prstGeom>
          <a:noFill/>
          <a:ln/>
        </p:spPr>
        <p:txBody>
          <a:bodyPr wrap="square" lIns="0" tIns="0" rIns="0" bIns="0" rtlCol="0" anchor="ctr"/>
          <a:lstStyle/>
          <a:p>
            <a:pPr algn="r" indent="0" marL="0">
              <a:buNone/>
            </a:pPr>
            <a:r>
              <a:rPr lang="en-US" sz="1800" dirty="0">
                <a:solidFill>
                  <a:srgbClr val="333333"/>
                </a:solidFill>
                <a:latin typeface="Pretendard" pitchFamily="34" charset="0"/>
                <a:ea typeface="Pretendard" pitchFamily="34" charset="-122"/>
                <a:cs typeface="Pretendard" pitchFamily="34" charset="-120"/>
              </a:rPr>
              <a:t>50분</a:t>
            </a:r>
            <a:endParaRPr lang="en-US" sz="1800" dirty="0"/>
          </a:p>
        </p:txBody>
      </p:sp>
      <p:sp>
        <p:nvSpPr>
          <p:cNvPr id="23" name="Shape 21"/>
          <p:cNvSpPr/>
          <p:nvPr/>
        </p:nvSpPr>
        <p:spPr>
          <a:xfrm>
            <a:off x="548640" y="3858768"/>
            <a:ext cx="11091672" cy="658368"/>
          </a:xfrm>
          <a:prstGeom prst="rect">
            <a:avLst/>
          </a:prstGeom>
          <a:solidFill>
            <a:srgbClr val="FFF3E8"/>
          </a:solidFill>
          <a:ln/>
        </p:spPr>
      </p:sp>
      <p:sp>
        <p:nvSpPr>
          <p:cNvPr id="24" name="Shape 22"/>
          <p:cNvSpPr/>
          <p:nvPr/>
        </p:nvSpPr>
        <p:spPr>
          <a:xfrm>
            <a:off x="548640" y="3858768"/>
            <a:ext cx="91440" cy="658368"/>
          </a:xfrm>
          <a:prstGeom prst="rect">
            <a:avLst/>
          </a:prstGeom>
          <a:solidFill>
            <a:srgbClr val="228B5E"/>
          </a:solidFill>
          <a:ln/>
        </p:spPr>
      </p:sp>
      <p:sp>
        <p:nvSpPr>
          <p:cNvPr id="25" name="Shape 23"/>
          <p:cNvSpPr/>
          <p:nvPr/>
        </p:nvSpPr>
        <p:spPr>
          <a:xfrm>
            <a:off x="859536" y="3977640"/>
            <a:ext cx="420624" cy="420624"/>
          </a:xfrm>
          <a:prstGeom prst="ellipse">
            <a:avLst/>
          </a:prstGeom>
          <a:solidFill>
            <a:srgbClr val="E8640A"/>
          </a:solidFill>
          <a:ln/>
        </p:spPr>
      </p:sp>
      <p:sp>
        <p:nvSpPr>
          <p:cNvPr id="26" name="Text 24"/>
          <p:cNvSpPr/>
          <p:nvPr/>
        </p:nvSpPr>
        <p:spPr>
          <a:xfrm>
            <a:off x="859536" y="3977640"/>
            <a:ext cx="420624" cy="420624"/>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4</a:t>
            </a:r>
            <a:endParaRPr lang="en-US" sz="2200" dirty="0"/>
          </a:p>
        </p:txBody>
      </p:sp>
      <p:sp>
        <p:nvSpPr>
          <p:cNvPr id="27" name="Text 25"/>
          <p:cNvSpPr/>
          <p:nvPr/>
        </p:nvSpPr>
        <p:spPr>
          <a:xfrm>
            <a:off x="1463040" y="3858768"/>
            <a:ext cx="8165592" cy="658368"/>
          </a:xfrm>
          <a:prstGeom prst="rect">
            <a:avLst/>
          </a:prstGeom>
          <a:noFill/>
          <a:ln/>
        </p:spPr>
        <p:txBody>
          <a:bodyPr wrap="square" lIns="0" tIns="0" rIns="0" bIns="0" rtlCol="0" anchor="ctr"/>
          <a:lstStyle/>
          <a:p>
            <a:pPr indent="0" marL="0">
              <a:buNone/>
            </a:pPr>
            <a:r>
              <a:rPr lang="en-US" sz="2200" b="1" dirty="0">
                <a:solidFill>
                  <a:srgbClr val="1A1A1A"/>
                </a:solidFill>
                <a:latin typeface="Pretendard" pitchFamily="34" charset="0"/>
                <a:ea typeface="Pretendard" pitchFamily="34" charset="-122"/>
                <a:cs typeface="Pretendard" pitchFamily="34" charset="-120"/>
              </a:rPr>
              <a:t>라. 실습 2</a:t>
            </a:r>
            <a:endParaRPr lang="en-US" sz="2200" dirty="0"/>
          </a:p>
        </p:txBody>
      </p:sp>
      <p:sp>
        <p:nvSpPr>
          <p:cNvPr id="28" name="Text 26"/>
          <p:cNvSpPr/>
          <p:nvPr/>
        </p:nvSpPr>
        <p:spPr>
          <a:xfrm>
            <a:off x="9811512" y="3858768"/>
            <a:ext cx="1645920" cy="658368"/>
          </a:xfrm>
          <a:prstGeom prst="rect">
            <a:avLst/>
          </a:prstGeom>
          <a:noFill/>
          <a:ln/>
        </p:spPr>
        <p:txBody>
          <a:bodyPr wrap="square" lIns="0" tIns="0" rIns="0" bIns="0" rtlCol="0" anchor="ctr"/>
          <a:lstStyle/>
          <a:p>
            <a:pPr algn="r" indent="0" marL="0">
              <a:buNone/>
            </a:pPr>
            <a:r>
              <a:rPr lang="en-US" sz="1800" dirty="0">
                <a:solidFill>
                  <a:srgbClr val="333333"/>
                </a:solidFill>
                <a:latin typeface="Pretendard" pitchFamily="34" charset="0"/>
                <a:ea typeface="Pretendard" pitchFamily="34" charset="-122"/>
                <a:cs typeface="Pretendard" pitchFamily="34" charset="-120"/>
              </a:rPr>
              <a:t>40분</a:t>
            </a:r>
            <a:endParaRPr lang="en-US" sz="1800" dirty="0"/>
          </a:p>
        </p:txBody>
      </p:sp>
      <p:sp>
        <p:nvSpPr>
          <p:cNvPr id="29" name="Shape 27"/>
          <p:cNvSpPr/>
          <p:nvPr/>
        </p:nvSpPr>
        <p:spPr>
          <a:xfrm>
            <a:off x="548640" y="4626864"/>
            <a:ext cx="11091672" cy="658368"/>
          </a:xfrm>
          <a:prstGeom prst="rect">
            <a:avLst/>
          </a:prstGeom>
          <a:solidFill>
            <a:srgbClr val="E6EAEF"/>
          </a:solidFill>
          <a:ln/>
        </p:spPr>
      </p:sp>
      <p:sp>
        <p:nvSpPr>
          <p:cNvPr id="30" name="Shape 28"/>
          <p:cNvSpPr/>
          <p:nvPr/>
        </p:nvSpPr>
        <p:spPr>
          <a:xfrm>
            <a:off x="548640" y="4626864"/>
            <a:ext cx="91440" cy="658368"/>
          </a:xfrm>
          <a:prstGeom prst="rect">
            <a:avLst/>
          </a:prstGeom>
          <a:solidFill>
            <a:srgbClr val="002D5A"/>
          </a:solidFill>
          <a:ln/>
        </p:spPr>
      </p:sp>
      <p:sp>
        <p:nvSpPr>
          <p:cNvPr id="31" name="Shape 29"/>
          <p:cNvSpPr/>
          <p:nvPr/>
        </p:nvSpPr>
        <p:spPr>
          <a:xfrm>
            <a:off x="859536" y="4745736"/>
            <a:ext cx="420624" cy="420624"/>
          </a:xfrm>
          <a:prstGeom prst="ellipse">
            <a:avLst/>
          </a:prstGeom>
          <a:solidFill>
            <a:srgbClr val="E8640A"/>
          </a:solidFill>
          <a:ln/>
        </p:spPr>
      </p:sp>
      <p:sp>
        <p:nvSpPr>
          <p:cNvPr id="32" name="Text 30"/>
          <p:cNvSpPr/>
          <p:nvPr/>
        </p:nvSpPr>
        <p:spPr>
          <a:xfrm>
            <a:off x="859536" y="4745736"/>
            <a:ext cx="420624" cy="420624"/>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5</a:t>
            </a:r>
            <a:endParaRPr lang="en-US" sz="2200" dirty="0"/>
          </a:p>
        </p:txBody>
      </p:sp>
      <p:sp>
        <p:nvSpPr>
          <p:cNvPr id="33" name="Text 31"/>
          <p:cNvSpPr/>
          <p:nvPr/>
        </p:nvSpPr>
        <p:spPr>
          <a:xfrm>
            <a:off x="1463040" y="4626864"/>
            <a:ext cx="8165592" cy="658368"/>
          </a:xfrm>
          <a:prstGeom prst="rect">
            <a:avLst/>
          </a:prstGeom>
          <a:noFill/>
          <a:ln/>
        </p:spPr>
        <p:txBody>
          <a:bodyPr wrap="square" lIns="0" tIns="0" rIns="0" bIns="0" rtlCol="0" anchor="ctr"/>
          <a:lstStyle/>
          <a:p>
            <a:pPr indent="0" marL="0">
              <a:buNone/>
            </a:pPr>
            <a:r>
              <a:rPr lang="en-US" sz="2200" b="1" dirty="0">
                <a:solidFill>
                  <a:srgbClr val="1A1A1A"/>
                </a:solidFill>
                <a:latin typeface="Pretendard" pitchFamily="34" charset="0"/>
                <a:ea typeface="Pretendard" pitchFamily="34" charset="-122"/>
                <a:cs typeface="Pretendard" pitchFamily="34" charset="-120"/>
              </a:rPr>
              <a:t>마. 검증</a:t>
            </a:r>
            <a:endParaRPr lang="en-US" sz="2200" dirty="0"/>
          </a:p>
        </p:txBody>
      </p:sp>
      <p:sp>
        <p:nvSpPr>
          <p:cNvPr id="34" name="Text 32"/>
          <p:cNvSpPr/>
          <p:nvPr/>
        </p:nvSpPr>
        <p:spPr>
          <a:xfrm>
            <a:off x="9811512" y="4626864"/>
            <a:ext cx="1645920" cy="658368"/>
          </a:xfrm>
          <a:prstGeom prst="rect">
            <a:avLst/>
          </a:prstGeom>
          <a:noFill/>
          <a:ln/>
        </p:spPr>
        <p:txBody>
          <a:bodyPr wrap="square" lIns="0" tIns="0" rIns="0" bIns="0" rtlCol="0" anchor="ctr"/>
          <a:lstStyle/>
          <a:p>
            <a:pPr algn="r" indent="0" marL="0">
              <a:buNone/>
            </a:pPr>
            <a:r>
              <a:rPr lang="en-US" sz="1800" dirty="0">
                <a:solidFill>
                  <a:srgbClr val="333333"/>
                </a:solidFill>
                <a:latin typeface="Pretendard" pitchFamily="34" charset="0"/>
                <a:ea typeface="Pretendard" pitchFamily="34" charset="-122"/>
                <a:cs typeface="Pretendard" pitchFamily="34" charset="-120"/>
              </a:rPr>
              <a:t>15분</a:t>
            </a:r>
            <a:endParaRPr lang="en-US" sz="1800" dirty="0"/>
          </a:p>
        </p:txBody>
      </p:sp>
      <p:sp>
        <p:nvSpPr>
          <p:cNvPr id="35" name="Shape 33"/>
          <p:cNvSpPr/>
          <p:nvPr/>
        </p:nvSpPr>
        <p:spPr>
          <a:xfrm>
            <a:off x="548640" y="5394960"/>
            <a:ext cx="11091672" cy="658368"/>
          </a:xfrm>
          <a:prstGeom prst="rect">
            <a:avLst/>
          </a:prstGeom>
          <a:solidFill>
            <a:srgbClr val="FFF3E8"/>
          </a:solidFill>
          <a:ln/>
        </p:spPr>
      </p:sp>
      <p:sp>
        <p:nvSpPr>
          <p:cNvPr id="36" name="Shape 34"/>
          <p:cNvSpPr/>
          <p:nvPr/>
        </p:nvSpPr>
        <p:spPr>
          <a:xfrm>
            <a:off x="548640" y="5394960"/>
            <a:ext cx="91440" cy="658368"/>
          </a:xfrm>
          <a:prstGeom prst="rect">
            <a:avLst/>
          </a:prstGeom>
          <a:solidFill>
            <a:srgbClr val="9A7532"/>
          </a:solidFill>
          <a:ln/>
        </p:spPr>
      </p:sp>
      <p:sp>
        <p:nvSpPr>
          <p:cNvPr id="37" name="Shape 35"/>
          <p:cNvSpPr/>
          <p:nvPr/>
        </p:nvSpPr>
        <p:spPr>
          <a:xfrm>
            <a:off x="859536" y="5513832"/>
            <a:ext cx="420624" cy="420624"/>
          </a:xfrm>
          <a:prstGeom prst="ellipse">
            <a:avLst/>
          </a:prstGeom>
          <a:solidFill>
            <a:srgbClr val="E8640A"/>
          </a:solidFill>
          <a:ln/>
        </p:spPr>
      </p:sp>
      <p:sp>
        <p:nvSpPr>
          <p:cNvPr id="38" name="Text 36"/>
          <p:cNvSpPr/>
          <p:nvPr/>
        </p:nvSpPr>
        <p:spPr>
          <a:xfrm>
            <a:off x="859536" y="5513832"/>
            <a:ext cx="420624" cy="420624"/>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6</a:t>
            </a:r>
            <a:endParaRPr lang="en-US" sz="2200" dirty="0"/>
          </a:p>
        </p:txBody>
      </p:sp>
      <p:sp>
        <p:nvSpPr>
          <p:cNvPr id="39" name="Text 37"/>
          <p:cNvSpPr/>
          <p:nvPr/>
        </p:nvSpPr>
        <p:spPr>
          <a:xfrm>
            <a:off x="1463040" y="5394960"/>
            <a:ext cx="8165592" cy="658368"/>
          </a:xfrm>
          <a:prstGeom prst="rect">
            <a:avLst/>
          </a:prstGeom>
          <a:noFill/>
          <a:ln/>
        </p:spPr>
        <p:txBody>
          <a:bodyPr wrap="square" lIns="0" tIns="0" rIns="0" bIns="0" rtlCol="0" anchor="ctr"/>
          <a:lstStyle/>
          <a:p>
            <a:pPr indent="0" marL="0">
              <a:buNone/>
            </a:pPr>
            <a:r>
              <a:rPr lang="en-US" sz="2200" b="1" dirty="0">
                <a:solidFill>
                  <a:srgbClr val="1A1A1A"/>
                </a:solidFill>
                <a:latin typeface="Pretendard" pitchFamily="34" charset="0"/>
                <a:ea typeface="Pretendard" pitchFamily="34" charset="-122"/>
                <a:cs typeface="Pretendard" pitchFamily="34" charset="-120"/>
              </a:rPr>
              <a:t>바. 자산화</a:t>
            </a:r>
            <a:endParaRPr lang="en-US" sz="2200" dirty="0"/>
          </a:p>
        </p:txBody>
      </p:sp>
      <p:sp>
        <p:nvSpPr>
          <p:cNvPr id="40" name="Text 38"/>
          <p:cNvSpPr/>
          <p:nvPr/>
        </p:nvSpPr>
        <p:spPr>
          <a:xfrm>
            <a:off x="9811512" y="5394960"/>
            <a:ext cx="1645920" cy="658368"/>
          </a:xfrm>
          <a:prstGeom prst="rect">
            <a:avLst/>
          </a:prstGeom>
          <a:noFill/>
          <a:ln/>
        </p:spPr>
        <p:txBody>
          <a:bodyPr wrap="square" lIns="0" tIns="0" rIns="0" bIns="0" rtlCol="0" anchor="ctr"/>
          <a:lstStyle/>
          <a:p>
            <a:pPr algn="r" indent="0" marL="0">
              <a:buNone/>
            </a:pPr>
            <a:r>
              <a:rPr lang="en-US" sz="1800" dirty="0">
                <a:solidFill>
                  <a:srgbClr val="333333"/>
                </a:solidFill>
                <a:latin typeface="Pretendard" pitchFamily="34" charset="0"/>
                <a:ea typeface="Pretendard" pitchFamily="34" charset="-122"/>
                <a:cs typeface="Pretendard" pitchFamily="34" charset="-120"/>
              </a:rPr>
              <a:t>15분</a:t>
            </a:r>
            <a:endParaRPr lang="en-US" sz="1800" dirty="0"/>
          </a:p>
        </p:txBody>
      </p:sp>
      <p:sp>
        <p:nvSpPr>
          <p:cNvPr id="41" name="Text 39"/>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02D5A"/>
          </a:solidFill>
          <a:ln/>
        </p:spPr>
      </p:sp>
      <p:sp>
        <p:nvSpPr>
          <p:cNvPr id="3" name="Shape 1"/>
          <p:cNvSpPr/>
          <p:nvPr/>
        </p:nvSpPr>
        <p:spPr>
          <a:xfrm>
            <a:off x="0" y="0"/>
            <a:ext cx="12188952" cy="146304"/>
          </a:xfrm>
          <a:prstGeom prst="rect">
            <a:avLst/>
          </a:prstGeom>
          <a:solidFill>
            <a:srgbClr val="E8640A"/>
          </a:solidFill>
          <a:ln/>
        </p:spPr>
      </p:sp>
      <p:sp>
        <p:nvSpPr>
          <p:cNvPr id="4" name="Shape 2"/>
          <p:cNvSpPr/>
          <p:nvPr/>
        </p:nvSpPr>
        <p:spPr>
          <a:xfrm>
            <a:off x="8549640" y="1783080"/>
            <a:ext cx="3200400" cy="3200400"/>
          </a:xfrm>
          <a:prstGeom prst="ellipse">
            <a:avLst/>
          </a:prstGeom>
          <a:solidFill>
            <a:srgbClr val="0A3D72"/>
          </a:solidFill>
          <a:ln/>
        </p:spPr>
      </p:sp>
      <p:sp>
        <p:nvSpPr>
          <p:cNvPr id="5" name="Shape 3"/>
          <p:cNvSpPr/>
          <p:nvPr/>
        </p:nvSpPr>
        <p:spPr>
          <a:xfrm>
            <a:off x="9212580" y="2408530"/>
            <a:ext cx="1612087" cy="1237183"/>
          </a:xfrm>
          <a:prstGeom prst="roundRect">
            <a:avLst>
              <a:gd name="adj" fmla="val 11826"/>
            </a:avLst>
          </a:prstGeom>
          <a:solidFill>
            <a:srgbClr val="FFFFFF"/>
          </a:solidFill>
          <a:ln/>
        </p:spPr>
      </p:sp>
      <p:sp>
        <p:nvSpPr>
          <p:cNvPr id="6" name="Shape 4"/>
          <p:cNvSpPr/>
          <p:nvPr/>
        </p:nvSpPr>
        <p:spPr>
          <a:xfrm rot="10800000">
            <a:off x="9587484" y="3570732"/>
            <a:ext cx="449885" cy="487375"/>
          </a:xfrm>
          <a:prstGeom prst="triangle">
            <a:avLst/>
          </a:prstGeom>
          <a:solidFill>
            <a:srgbClr val="FFFFFF"/>
          </a:solidFill>
          <a:ln/>
        </p:spPr>
      </p:sp>
      <p:sp>
        <p:nvSpPr>
          <p:cNvPr id="7" name="Text 5"/>
          <p:cNvSpPr/>
          <p:nvPr/>
        </p:nvSpPr>
        <p:spPr>
          <a:xfrm>
            <a:off x="9512503" y="2446020"/>
            <a:ext cx="1012241" cy="1162202"/>
          </a:xfrm>
          <a:prstGeom prst="rect">
            <a:avLst/>
          </a:prstGeom>
          <a:noFill/>
          <a:ln/>
        </p:spPr>
        <p:txBody>
          <a:bodyPr wrap="square" lIns="0" tIns="0" rIns="0" bIns="0" rtlCol="0" anchor="ctr"/>
          <a:lstStyle/>
          <a:p>
            <a:pPr algn="ctr" indent="0" marL="0">
              <a:buNone/>
            </a:pPr>
            <a:r>
              <a:rPr lang="en-US" sz="9000" b="1" dirty="0">
                <a:solidFill>
                  <a:srgbClr val="002D5A"/>
                </a:solidFill>
                <a:latin typeface="Pretendard" pitchFamily="34" charset="0"/>
                <a:ea typeface="Pretendard" pitchFamily="34" charset="-122"/>
                <a:cs typeface="Pretendard" pitchFamily="34" charset="-120"/>
              </a:rPr>
              <a:t>?</a:t>
            </a:r>
            <a:endParaRPr lang="en-US" sz="9000" dirty="0"/>
          </a:p>
        </p:txBody>
      </p:sp>
      <p:sp>
        <p:nvSpPr>
          <p:cNvPr id="8" name="Shape 6"/>
          <p:cNvSpPr/>
          <p:nvPr/>
        </p:nvSpPr>
        <p:spPr>
          <a:xfrm>
            <a:off x="10524744" y="3720694"/>
            <a:ext cx="787298" cy="637337"/>
          </a:xfrm>
          <a:prstGeom prst="roundRect">
            <a:avLst>
              <a:gd name="adj" fmla="val 14347"/>
            </a:avLst>
          </a:prstGeom>
          <a:solidFill>
            <a:srgbClr val="E8640A"/>
          </a:solidFill>
          <a:ln/>
        </p:spPr>
      </p:sp>
      <p:sp>
        <p:nvSpPr>
          <p:cNvPr id="9" name="Text 7"/>
          <p:cNvSpPr/>
          <p:nvPr/>
        </p:nvSpPr>
        <p:spPr>
          <a:xfrm>
            <a:off x="914400" y="1554480"/>
            <a:ext cx="6949440" cy="365760"/>
          </a:xfrm>
          <a:prstGeom prst="rect">
            <a:avLst/>
          </a:prstGeom>
          <a:noFill/>
          <a:ln/>
        </p:spPr>
        <p:txBody>
          <a:bodyPr wrap="square" lIns="0" tIns="0" rIns="0" bIns="0" rtlCol="0" anchor="ctr"/>
          <a:lstStyle/>
          <a:p>
            <a:pPr indent="0" marL="0">
              <a:buNone/>
            </a:pPr>
            <a:r>
              <a:rPr lang="en-US" sz="2000" b="1" dirty="0">
                <a:solidFill>
                  <a:srgbClr val="E8640A"/>
                </a:solidFill>
                <a:latin typeface="Pretendard" pitchFamily="34" charset="0"/>
                <a:ea typeface="Pretendard" pitchFamily="34" charset="-122"/>
                <a:cs typeface="Pretendard" pitchFamily="34" charset="-120"/>
              </a:rPr>
              <a:t>3. 창업 사업계획서 작성</a:t>
            </a:r>
            <a:endParaRPr lang="en-US" sz="2000" dirty="0"/>
          </a:p>
        </p:txBody>
      </p:sp>
      <p:sp>
        <p:nvSpPr>
          <p:cNvPr id="10" name="Text 8"/>
          <p:cNvSpPr/>
          <p:nvPr/>
        </p:nvSpPr>
        <p:spPr>
          <a:xfrm>
            <a:off x="914400" y="1993392"/>
            <a:ext cx="7132320" cy="1554480"/>
          </a:xfrm>
          <a:prstGeom prst="rect">
            <a:avLst/>
          </a:prstGeom>
          <a:noFill/>
          <a:ln/>
        </p:spPr>
        <p:txBody>
          <a:bodyPr wrap="square" lIns="0" tIns="0" rIns="0" bIns="0" rtlCol="0" anchor="ctr"/>
          <a:lstStyle/>
          <a:p>
            <a:pPr indent="0" marL="0">
              <a:lnSpc>
                <a:spcPct val="115000"/>
              </a:lnSpc>
              <a:buNone/>
            </a:pPr>
            <a:r>
              <a:rPr lang="en-US" sz="4800" b="1" dirty="0">
                <a:solidFill>
                  <a:srgbClr val="FFFFFF"/>
                </a:solidFill>
                <a:latin typeface="Pretendard" pitchFamily="34" charset="0"/>
                <a:ea typeface="Pretendard" pitchFamily="34" charset="-122"/>
                <a:cs typeface="Pretendard" pitchFamily="34" charset="-120"/>
              </a:rPr>
              <a:t>가. 문제 정의</a:t>
            </a:r>
            <a:endParaRPr lang="en-US" sz="4800" dirty="0"/>
          </a:p>
        </p:txBody>
      </p:sp>
      <p:sp>
        <p:nvSpPr>
          <p:cNvPr id="11" name="Shape 9"/>
          <p:cNvSpPr/>
          <p:nvPr/>
        </p:nvSpPr>
        <p:spPr>
          <a:xfrm>
            <a:off x="914400" y="3703320"/>
            <a:ext cx="1828800" cy="54864"/>
          </a:xfrm>
          <a:prstGeom prst="rect">
            <a:avLst/>
          </a:prstGeom>
          <a:solidFill>
            <a:srgbClr val="E8640A"/>
          </a:solidFill>
          <a:ln/>
        </p:spPr>
      </p:sp>
      <p:sp>
        <p:nvSpPr>
          <p:cNvPr id="12" name="Text 10"/>
          <p:cNvSpPr/>
          <p:nvPr/>
        </p:nvSpPr>
        <p:spPr>
          <a:xfrm>
            <a:off x="914400" y="3931920"/>
            <a:ext cx="6949440" cy="822960"/>
          </a:xfrm>
          <a:prstGeom prst="rect">
            <a:avLst/>
          </a:prstGeom>
          <a:noFill/>
          <a:ln/>
        </p:spPr>
        <p:txBody>
          <a:bodyPr wrap="square" lIns="0" tIns="0" rIns="0" bIns="0" rtlCol="0" anchor="t"/>
          <a:lstStyle/>
          <a:p>
            <a:pPr indent="0" marL="0">
              <a:lnSpc>
                <a:spcPct val="140000"/>
              </a:lnSpc>
              <a:buNone/>
            </a:pPr>
            <a:r>
              <a:rPr lang="en-US" sz="1800" dirty="0">
                <a:solidFill>
                  <a:srgbClr val="DCE6F0"/>
                </a:solidFill>
                <a:latin typeface="Pretendard" pitchFamily="34" charset="0"/>
                <a:ea typeface="Pretendard" pitchFamily="34" charset="-122"/>
                <a:cs typeface="Pretendard" pitchFamily="34" charset="-120"/>
              </a:rPr>
              <a:t>어떤 지원사업·어떤 심사 기준을 겨냥하는가 — 목표 공고 1개</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E8640A"/>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목표 공고</a:t>
            </a:r>
            <a:pPr indent="0" marL="0">
              <a:buNone/>
            </a:pPr>
            <a:r>
              <a:rPr lang="en-US" sz="4200" b="1" dirty="0">
                <a:solidFill>
                  <a:srgbClr val="002D5A"/>
                </a:solidFill>
                <a:latin typeface="Pretendard" pitchFamily="34" charset="0"/>
                <a:ea typeface="Pretendard" pitchFamily="34" charset="-122"/>
                <a:cs typeface="Pretendard" pitchFamily="34" charset="-120"/>
              </a:rPr>
              <a:t>부터 정함</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기본은 PSST 표준 양식 — 공고마다 항목·분량·배점이 다르니 원문 양식이 우선</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E8640A"/>
                </a:solidFill>
                <a:latin typeface="Pretendard" pitchFamily="34" charset="0"/>
                <a:ea typeface="Pretendard" pitchFamily="34" charset="-122"/>
                <a:cs typeface="Pretendard" pitchFamily="34" charset="-120"/>
              </a:rPr>
              <a:t>문제 정의</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3453384" cy="4114800"/>
          </a:xfrm>
          <a:prstGeom prst="roundRect">
            <a:avLst>
              <a:gd name="adj" fmla="val 3177"/>
            </a:avLst>
          </a:prstGeom>
          <a:solidFill>
            <a:srgbClr val="FFF3E8"/>
          </a:solidFill>
          <a:ln w="12700">
            <a:solidFill>
              <a:srgbClr val="E8640A"/>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3435096" cy="621792"/>
          </a:xfrm>
          <a:prstGeom prst="rect">
            <a:avLst/>
          </a:prstGeom>
          <a:solidFill>
            <a:srgbClr val="E8640A"/>
          </a:solidFill>
          <a:ln/>
        </p:spPr>
      </p:sp>
      <p:sp>
        <p:nvSpPr>
          <p:cNvPr id="9" name="Text 7"/>
          <p:cNvSpPr/>
          <p:nvPr/>
        </p:nvSpPr>
        <p:spPr>
          <a:xfrm>
            <a:off x="786384" y="1837944"/>
            <a:ext cx="2557272"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자격</a:t>
            </a:r>
            <a:endParaRPr lang="en-US" sz="2200" dirty="0"/>
          </a:p>
        </p:txBody>
      </p:sp>
      <p:sp>
        <p:nvSpPr>
          <p:cNvPr id="10" name="Shape 8"/>
          <p:cNvSpPr/>
          <p:nvPr/>
        </p:nvSpPr>
        <p:spPr>
          <a:xfrm>
            <a:off x="3380232" y="1929384"/>
            <a:ext cx="438912" cy="438912"/>
          </a:xfrm>
          <a:prstGeom prst="ellipse">
            <a:avLst/>
          </a:prstGeom>
          <a:solidFill>
            <a:srgbClr val="FFFFFF"/>
          </a:solidFill>
          <a:ln/>
        </p:spPr>
      </p:sp>
      <p:sp>
        <p:nvSpPr>
          <p:cNvPr id="11" name="Shape 9"/>
          <p:cNvSpPr/>
          <p:nvPr/>
        </p:nvSpPr>
        <p:spPr>
          <a:xfrm>
            <a:off x="3522088" y="2043852"/>
            <a:ext cx="155199" cy="209976"/>
          </a:xfrm>
          <a:prstGeom prst="roundRect">
            <a:avLst>
              <a:gd name="adj" fmla="val 47134"/>
            </a:avLst>
          </a:prstGeom>
          <a:solidFill>
            <a:srgbClr val="E8640A"/>
          </a:solidFill>
          <a:ln/>
        </p:spPr>
      </p:sp>
      <p:sp>
        <p:nvSpPr>
          <p:cNvPr id="12" name="Shape 10"/>
          <p:cNvSpPr/>
          <p:nvPr/>
        </p:nvSpPr>
        <p:spPr>
          <a:xfrm>
            <a:off x="3554041" y="2089499"/>
            <a:ext cx="91294" cy="13694"/>
          </a:xfrm>
          <a:prstGeom prst="rect">
            <a:avLst/>
          </a:prstGeom>
          <a:solidFill>
            <a:srgbClr val="FFFFFF"/>
          </a:solidFill>
          <a:ln/>
        </p:spPr>
      </p:sp>
      <p:sp>
        <p:nvSpPr>
          <p:cNvPr id="13" name="Shape 11"/>
          <p:cNvSpPr/>
          <p:nvPr/>
        </p:nvSpPr>
        <p:spPr>
          <a:xfrm>
            <a:off x="3554041" y="2144275"/>
            <a:ext cx="91294" cy="13694"/>
          </a:xfrm>
          <a:prstGeom prst="rect">
            <a:avLst/>
          </a:prstGeom>
          <a:solidFill>
            <a:srgbClr val="FFFFFF"/>
          </a:solidFill>
          <a:ln/>
        </p:spPr>
      </p:sp>
      <p:sp>
        <p:nvSpPr>
          <p:cNvPr id="14" name="Shape 12"/>
          <p:cNvSpPr/>
          <p:nvPr/>
        </p:nvSpPr>
        <p:spPr>
          <a:xfrm>
            <a:off x="3554041" y="2199052"/>
            <a:ext cx="54776" cy="13694"/>
          </a:xfrm>
          <a:prstGeom prst="rect">
            <a:avLst/>
          </a:prstGeom>
          <a:solidFill>
            <a:srgbClr val="E8640A"/>
          </a:solidFill>
          <a:ln/>
        </p:spPr>
      </p:sp>
      <p:sp>
        <p:nvSpPr>
          <p:cNvPr id="15" name="Text 13"/>
          <p:cNvSpPr/>
          <p:nvPr/>
        </p:nvSpPr>
        <p:spPr>
          <a:xfrm>
            <a:off x="786384" y="2596896"/>
            <a:ext cx="2977896" cy="3218688"/>
          </a:xfrm>
          <a:prstGeom prst="rect">
            <a:avLst/>
          </a:prstGeom>
          <a:noFill/>
          <a:ln/>
        </p:spPr>
        <p:txBody>
          <a:bodyPr wrap="square" lIns="0" tIns="0" rIns="0" bIns="0" rtlCol="0" anchor="t"/>
          <a:lstStyle/>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신청 자격 · 업력 · 지역</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예비창업과 초기창업 구분</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제출 서류와 마감</a:t>
            </a:r>
            <a:endParaRPr lang="en-US" sz="1800" dirty="0"/>
          </a:p>
        </p:txBody>
      </p:sp>
      <p:sp>
        <p:nvSpPr>
          <p:cNvPr id="16" name="Shape 14"/>
          <p:cNvSpPr/>
          <p:nvPr/>
        </p:nvSpPr>
        <p:spPr>
          <a:xfrm>
            <a:off x="4367784" y="1828800"/>
            <a:ext cx="3453384" cy="4114800"/>
          </a:xfrm>
          <a:prstGeom prst="roundRect">
            <a:avLst>
              <a:gd name="adj" fmla="val 3177"/>
            </a:avLst>
          </a:prstGeom>
          <a:solidFill>
            <a:srgbClr val="E7F2F3"/>
          </a:solidFill>
          <a:ln w="12700">
            <a:solidFill>
              <a:srgbClr val="017A84"/>
            </a:solidFill>
            <a:prstDash val="solid"/>
          </a:ln>
          <a:effectLst>
            <a:outerShdw sx="100000" sy="100000" kx="0" ky="0" algn="bl" rotWithShape="0" blurRad="76200" dist="25400" dir="5400000">
              <a:srgbClr val="000000">
                <a:alpha val="8000"/>
              </a:srgbClr>
            </a:outerShdw>
          </a:effectLst>
        </p:spPr>
      </p:sp>
      <p:sp>
        <p:nvSpPr>
          <p:cNvPr id="17" name="Shape 15"/>
          <p:cNvSpPr/>
          <p:nvPr/>
        </p:nvSpPr>
        <p:spPr>
          <a:xfrm>
            <a:off x="4376928" y="1837944"/>
            <a:ext cx="3435096" cy="621792"/>
          </a:xfrm>
          <a:prstGeom prst="rect">
            <a:avLst/>
          </a:prstGeom>
          <a:solidFill>
            <a:srgbClr val="017A84"/>
          </a:solidFill>
          <a:ln/>
        </p:spPr>
      </p:sp>
      <p:sp>
        <p:nvSpPr>
          <p:cNvPr id="18" name="Text 16"/>
          <p:cNvSpPr/>
          <p:nvPr/>
        </p:nvSpPr>
        <p:spPr>
          <a:xfrm>
            <a:off x="4605528" y="1837944"/>
            <a:ext cx="2557272"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항목·분량·배점</a:t>
            </a:r>
            <a:endParaRPr lang="en-US" sz="2200" dirty="0"/>
          </a:p>
        </p:txBody>
      </p:sp>
      <p:sp>
        <p:nvSpPr>
          <p:cNvPr id="19" name="Shape 17"/>
          <p:cNvSpPr/>
          <p:nvPr/>
        </p:nvSpPr>
        <p:spPr>
          <a:xfrm>
            <a:off x="7199376" y="1929384"/>
            <a:ext cx="438912" cy="438912"/>
          </a:xfrm>
          <a:prstGeom prst="ellipse">
            <a:avLst/>
          </a:prstGeom>
          <a:solidFill>
            <a:srgbClr val="FFFFFF"/>
          </a:solidFill>
          <a:ln/>
        </p:spPr>
      </p:sp>
      <p:sp>
        <p:nvSpPr>
          <p:cNvPr id="20" name="Shape 18"/>
          <p:cNvSpPr/>
          <p:nvPr/>
        </p:nvSpPr>
        <p:spPr>
          <a:xfrm>
            <a:off x="7322974" y="2043852"/>
            <a:ext cx="150635" cy="150635"/>
          </a:xfrm>
          <a:prstGeom prst="ellipse">
            <a:avLst/>
          </a:prstGeom>
          <a:solidFill>
            <a:srgbClr val="FFFFFF"/>
          </a:solidFill>
          <a:ln w="13314">
            <a:solidFill>
              <a:srgbClr val="017A84"/>
            </a:solidFill>
            <a:prstDash val="solid"/>
          </a:ln>
        </p:spPr>
      </p:sp>
      <p:sp>
        <p:nvSpPr>
          <p:cNvPr id="21" name="Shape 19"/>
          <p:cNvSpPr/>
          <p:nvPr/>
        </p:nvSpPr>
        <p:spPr>
          <a:xfrm rot="2700000">
            <a:off x="7441655" y="2185357"/>
            <a:ext cx="77600" cy="27388"/>
          </a:xfrm>
          <a:prstGeom prst="rect">
            <a:avLst/>
          </a:prstGeom>
          <a:solidFill>
            <a:srgbClr val="E8640A"/>
          </a:solidFill>
          <a:ln/>
        </p:spPr>
      </p:sp>
      <p:sp>
        <p:nvSpPr>
          <p:cNvPr id="22" name="Text 20"/>
          <p:cNvSpPr/>
          <p:nvPr/>
        </p:nvSpPr>
        <p:spPr>
          <a:xfrm>
            <a:off x="4605528" y="2596896"/>
            <a:ext cx="2977896" cy="3218688"/>
          </a:xfrm>
          <a:prstGeom prst="rect">
            <a:avLst/>
          </a:prstGeom>
          <a:noFill/>
          <a:ln/>
        </p:spPr>
        <p:txBody>
          <a:bodyPr wrap="square" lIns="0" tIns="0" rIns="0" bIns="0" rtlCol="0" anchor="t"/>
          <a:lstStyle/>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원문 양식의 항목 순서가 우선</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항목별 글자 수 · 쪽수 제한</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배점이 큰 항목</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에 시간을 씀</a:t>
            </a:r>
            <a:endParaRPr lang="en-US" sz="1800" dirty="0"/>
          </a:p>
        </p:txBody>
      </p:sp>
      <p:sp>
        <p:nvSpPr>
          <p:cNvPr id="23" name="Shape 21"/>
          <p:cNvSpPr/>
          <p:nvPr/>
        </p:nvSpPr>
        <p:spPr>
          <a:xfrm>
            <a:off x="8186928" y="1828800"/>
            <a:ext cx="3453384" cy="4114800"/>
          </a:xfrm>
          <a:prstGeom prst="roundRect">
            <a:avLst>
              <a:gd name="adj" fmla="val 3177"/>
            </a:avLst>
          </a:prstGeom>
          <a:solidFill>
            <a:srgbClr val="F7EBF3"/>
          </a:solidFill>
          <a:ln w="12700">
            <a:solidFill>
              <a:srgbClr val="B0508C"/>
            </a:solidFill>
            <a:prstDash val="solid"/>
          </a:ln>
          <a:effectLst>
            <a:outerShdw sx="100000" sy="100000" kx="0" ky="0" algn="bl" rotWithShape="0" blurRad="76200" dist="25400" dir="5400000">
              <a:srgbClr val="000000">
                <a:alpha val="8000"/>
              </a:srgbClr>
            </a:outerShdw>
          </a:effectLst>
        </p:spPr>
      </p:sp>
      <p:sp>
        <p:nvSpPr>
          <p:cNvPr id="24" name="Shape 22"/>
          <p:cNvSpPr/>
          <p:nvPr/>
        </p:nvSpPr>
        <p:spPr>
          <a:xfrm>
            <a:off x="8196072" y="1837944"/>
            <a:ext cx="3435096" cy="621792"/>
          </a:xfrm>
          <a:prstGeom prst="rect">
            <a:avLst/>
          </a:prstGeom>
          <a:solidFill>
            <a:srgbClr val="B0508C"/>
          </a:solidFill>
          <a:ln/>
        </p:spPr>
      </p:sp>
      <p:sp>
        <p:nvSpPr>
          <p:cNvPr id="25" name="Text 23"/>
          <p:cNvSpPr/>
          <p:nvPr/>
        </p:nvSpPr>
        <p:spPr>
          <a:xfrm>
            <a:off x="8424672" y="1837944"/>
            <a:ext cx="2557272"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AI 사용 규정</a:t>
            </a:r>
            <a:endParaRPr lang="en-US" sz="2200" dirty="0"/>
          </a:p>
        </p:txBody>
      </p:sp>
      <p:sp>
        <p:nvSpPr>
          <p:cNvPr id="26" name="Shape 24"/>
          <p:cNvSpPr/>
          <p:nvPr/>
        </p:nvSpPr>
        <p:spPr>
          <a:xfrm>
            <a:off x="11018520" y="1929384"/>
            <a:ext cx="438912" cy="438912"/>
          </a:xfrm>
          <a:prstGeom prst="ellipse">
            <a:avLst/>
          </a:prstGeom>
          <a:solidFill>
            <a:srgbClr val="FFFFFF"/>
          </a:solidFill>
          <a:ln/>
        </p:spPr>
      </p:sp>
      <p:sp>
        <p:nvSpPr>
          <p:cNvPr id="27" name="Shape 25"/>
          <p:cNvSpPr/>
          <p:nvPr/>
        </p:nvSpPr>
        <p:spPr>
          <a:xfrm>
            <a:off x="11132988" y="2043852"/>
            <a:ext cx="209976" cy="209976"/>
          </a:xfrm>
          <a:prstGeom prst="ellipse">
            <a:avLst/>
          </a:prstGeom>
          <a:solidFill>
            <a:srgbClr val="B0508C"/>
          </a:solidFill>
          <a:ln/>
        </p:spPr>
      </p:sp>
      <p:sp>
        <p:nvSpPr>
          <p:cNvPr id="28" name="Shape 26"/>
          <p:cNvSpPr/>
          <p:nvPr/>
        </p:nvSpPr>
        <p:spPr>
          <a:xfrm rot="2700000">
            <a:off x="11183200" y="2153405"/>
            <a:ext cx="59341" cy="25106"/>
          </a:xfrm>
          <a:prstGeom prst="rect">
            <a:avLst/>
          </a:prstGeom>
          <a:solidFill>
            <a:srgbClr val="FFFFFF"/>
          </a:solidFill>
          <a:ln/>
        </p:spPr>
      </p:sp>
      <p:sp>
        <p:nvSpPr>
          <p:cNvPr id="29" name="Shape 27"/>
          <p:cNvSpPr/>
          <p:nvPr/>
        </p:nvSpPr>
        <p:spPr>
          <a:xfrm rot="-2700000">
            <a:off x="11224282" y="2126017"/>
            <a:ext cx="100423" cy="25106"/>
          </a:xfrm>
          <a:prstGeom prst="rect">
            <a:avLst/>
          </a:prstGeom>
          <a:solidFill>
            <a:srgbClr val="FFFFFF"/>
          </a:solidFill>
          <a:ln/>
        </p:spPr>
      </p:sp>
      <p:sp>
        <p:nvSpPr>
          <p:cNvPr id="30" name="Text 28"/>
          <p:cNvSpPr/>
          <p:nvPr/>
        </p:nvSpPr>
        <p:spPr>
          <a:xfrm>
            <a:off x="8424672" y="2596896"/>
            <a:ext cx="2977896" cy="3218688"/>
          </a:xfrm>
          <a:prstGeom prst="rect">
            <a:avLst/>
          </a:prstGeom>
          <a:noFill/>
          <a:ln/>
        </p:spPr>
        <p:txBody>
          <a:bodyPr wrap="square" lIns="0" tIns="0" rIns="0" bIns="0" rtlCol="0" anchor="t"/>
          <a:lstStyle/>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AI 작성 고지 의무 여부</a:t>
            </a:r>
            <a:endParaRPr lang="en-US" sz="1800" dirty="0"/>
          </a:p>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표절 검사 기준</a:t>
            </a:r>
            <a:endParaRPr lang="en-US" sz="1800" dirty="0"/>
          </a:p>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숫자 · 출처는 직접 확인</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E8640A"/>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참고 사이트</a:t>
            </a:r>
            <a:pPr indent="0" marL="0">
              <a:buNone/>
            </a:pPr>
            <a:r>
              <a:rPr lang="en-US" sz="4200" b="1" dirty="0">
                <a:solidFill>
                  <a:srgbClr val="002D5A"/>
                </a:solidFill>
                <a:latin typeface="Pretendard" pitchFamily="34" charset="0"/>
                <a:ea typeface="Pretendard" pitchFamily="34" charset="-122"/>
                <a:cs typeface="Pretendard" pitchFamily="34" charset="-120"/>
              </a:rPr>
              <a:t>와 실습 화면</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공고 원문과 양식은 여기서 확인함</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E8640A"/>
                </a:solidFill>
                <a:latin typeface="Pretendard" pitchFamily="34" charset="0"/>
                <a:ea typeface="Pretendard" pitchFamily="34" charset="-122"/>
                <a:cs typeface="Pretendard" pitchFamily="34" charset="-120"/>
              </a:rPr>
              <a:t>문제 정의</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914400"/>
          </a:xfrm>
          <a:prstGeom prst="roundRect">
            <a:avLst>
              <a:gd name="adj" fmla="val 10000"/>
            </a:avLst>
          </a:prstGeom>
          <a:solidFill>
            <a:srgbClr val="F0F3F7"/>
          </a:solidFill>
          <a:ln w="12700">
            <a:solidFill>
              <a:srgbClr val="E2E6EB"/>
            </a:solidFill>
            <a:prstDash val="solid"/>
          </a:ln>
        </p:spPr>
      </p:sp>
      <p:sp>
        <p:nvSpPr>
          <p:cNvPr id="8" name="Shape 6"/>
          <p:cNvSpPr/>
          <p:nvPr/>
        </p:nvSpPr>
        <p:spPr>
          <a:xfrm>
            <a:off x="713232" y="2011680"/>
            <a:ext cx="1572768" cy="548640"/>
          </a:xfrm>
          <a:prstGeom prst="roundRect">
            <a:avLst>
              <a:gd name="adj" fmla="val 50000"/>
            </a:avLst>
          </a:prstGeom>
          <a:solidFill>
            <a:srgbClr val="002D5A"/>
          </a:solidFill>
          <a:ln/>
        </p:spPr>
      </p:sp>
      <p:sp>
        <p:nvSpPr>
          <p:cNvPr id="9" name="Text 7"/>
          <p:cNvSpPr/>
          <p:nvPr/>
        </p:nvSpPr>
        <p:spPr>
          <a:xfrm>
            <a:off x="713232" y="2011680"/>
            <a:ext cx="1572768"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관련 사이트</a:t>
            </a:r>
            <a:endParaRPr lang="en-US" sz="1800" dirty="0"/>
          </a:p>
        </p:txBody>
      </p:sp>
      <p:sp>
        <p:nvSpPr>
          <p:cNvPr id="10" name="Text 8"/>
          <p:cNvSpPr/>
          <p:nvPr/>
        </p:nvSpPr>
        <p:spPr>
          <a:xfrm>
            <a:off x="2560320" y="1828800"/>
            <a:ext cx="8787384" cy="914400"/>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창업 지원사업·양식 참고 사이트 — https://www.modoo.or.kr/</a:t>
            </a:r>
            <a:endParaRPr lang="en-US" sz="1800" dirty="0"/>
          </a:p>
        </p:txBody>
      </p:sp>
      <p:sp>
        <p:nvSpPr>
          <p:cNvPr id="11" name="Shape 9"/>
          <p:cNvSpPr/>
          <p:nvPr/>
        </p:nvSpPr>
        <p:spPr>
          <a:xfrm>
            <a:off x="548640" y="2852928"/>
            <a:ext cx="11091672" cy="914400"/>
          </a:xfrm>
          <a:prstGeom prst="roundRect">
            <a:avLst>
              <a:gd name="adj" fmla="val 10000"/>
            </a:avLst>
          </a:prstGeom>
          <a:solidFill>
            <a:srgbClr val="FFFFFF"/>
          </a:solidFill>
          <a:ln w="12700">
            <a:solidFill>
              <a:srgbClr val="E2E6EB"/>
            </a:solidFill>
            <a:prstDash val="solid"/>
          </a:ln>
        </p:spPr>
      </p:sp>
      <p:sp>
        <p:nvSpPr>
          <p:cNvPr id="12" name="Shape 10"/>
          <p:cNvSpPr/>
          <p:nvPr/>
        </p:nvSpPr>
        <p:spPr>
          <a:xfrm>
            <a:off x="713232" y="3035808"/>
            <a:ext cx="1572768" cy="548640"/>
          </a:xfrm>
          <a:prstGeom prst="roundRect">
            <a:avLst>
              <a:gd name="adj" fmla="val 50000"/>
            </a:avLst>
          </a:prstGeom>
          <a:solidFill>
            <a:srgbClr val="002D5A"/>
          </a:solidFill>
          <a:ln/>
        </p:spPr>
      </p:sp>
      <p:sp>
        <p:nvSpPr>
          <p:cNvPr id="13" name="Text 11"/>
          <p:cNvSpPr/>
          <p:nvPr/>
        </p:nvSpPr>
        <p:spPr>
          <a:xfrm>
            <a:off x="713232" y="3035808"/>
            <a:ext cx="1572768"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K-Startup 창업지원포털</a:t>
            </a:r>
            <a:endParaRPr lang="en-US" sz="1800" dirty="0"/>
          </a:p>
        </p:txBody>
      </p:sp>
      <p:sp>
        <p:nvSpPr>
          <p:cNvPr id="14" name="Text 12"/>
          <p:cNvSpPr/>
          <p:nvPr/>
        </p:nvSpPr>
        <p:spPr>
          <a:xfrm>
            <a:off x="2560320" y="2852928"/>
            <a:ext cx="8787384" cy="914400"/>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정부 창업지원사업 공고와 사업계획서 양식 원문 확인 — https://www.k-startup.go.kr/</a:t>
            </a:r>
            <a:endParaRPr lang="en-US" sz="1800" dirty="0"/>
          </a:p>
        </p:txBody>
      </p:sp>
      <p:sp>
        <p:nvSpPr>
          <p:cNvPr id="15" name="Shape 13"/>
          <p:cNvSpPr/>
          <p:nvPr/>
        </p:nvSpPr>
        <p:spPr>
          <a:xfrm>
            <a:off x="548640" y="3877056"/>
            <a:ext cx="11091672" cy="914400"/>
          </a:xfrm>
          <a:prstGeom prst="roundRect">
            <a:avLst>
              <a:gd name="adj" fmla="val 10000"/>
            </a:avLst>
          </a:prstGeom>
          <a:solidFill>
            <a:srgbClr val="E7F2F3"/>
          </a:solidFill>
          <a:ln w="15875">
            <a:solidFill>
              <a:srgbClr val="017A84"/>
            </a:solidFill>
            <a:prstDash val="solid"/>
          </a:ln>
        </p:spPr>
      </p:sp>
      <p:sp>
        <p:nvSpPr>
          <p:cNvPr id="16" name="Shape 14"/>
          <p:cNvSpPr/>
          <p:nvPr/>
        </p:nvSpPr>
        <p:spPr>
          <a:xfrm>
            <a:off x="713232" y="4059936"/>
            <a:ext cx="1572768" cy="548640"/>
          </a:xfrm>
          <a:prstGeom prst="roundRect">
            <a:avLst>
              <a:gd name="adj" fmla="val 50000"/>
            </a:avLst>
          </a:prstGeom>
          <a:solidFill>
            <a:srgbClr val="017A84"/>
          </a:solidFill>
          <a:ln/>
        </p:spPr>
      </p:sp>
      <p:sp>
        <p:nvSpPr>
          <p:cNvPr id="17" name="Text 15"/>
          <p:cNvSpPr/>
          <p:nvPr/>
        </p:nvSpPr>
        <p:spPr>
          <a:xfrm>
            <a:off x="713232" y="4059936"/>
            <a:ext cx="1572768"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실습 화면</a:t>
            </a:r>
            <a:endParaRPr lang="en-US" sz="1800" dirty="0"/>
          </a:p>
        </p:txBody>
      </p:sp>
      <p:sp>
        <p:nvSpPr>
          <p:cNvPr id="18" name="Text 16"/>
          <p:cNvSpPr/>
          <p:nvPr/>
        </p:nvSpPr>
        <p:spPr>
          <a:xfrm>
            <a:off x="2560320" y="3877056"/>
            <a:ext cx="8787384" cy="914400"/>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PK-PDCA 브릿지 사업계획서 도우미 — 항목별 가이드 · 프롬프트 4종 · 미리보기 · 보관</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02D5A"/>
          </a:solidFill>
          <a:ln/>
        </p:spPr>
      </p:sp>
      <p:sp>
        <p:nvSpPr>
          <p:cNvPr id="3" name="Shape 1"/>
          <p:cNvSpPr/>
          <p:nvPr/>
        </p:nvSpPr>
        <p:spPr>
          <a:xfrm>
            <a:off x="0" y="0"/>
            <a:ext cx="12188952" cy="146304"/>
          </a:xfrm>
          <a:prstGeom prst="rect">
            <a:avLst/>
          </a:prstGeom>
          <a:solidFill>
            <a:srgbClr val="017A84"/>
          </a:solidFill>
          <a:ln/>
        </p:spPr>
      </p:sp>
      <p:sp>
        <p:nvSpPr>
          <p:cNvPr id="4" name="Shape 2"/>
          <p:cNvSpPr/>
          <p:nvPr/>
        </p:nvSpPr>
        <p:spPr>
          <a:xfrm>
            <a:off x="8549640" y="1783080"/>
            <a:ext cx="3200400" cy="3200400"/>
          </a:xfrm>
          <a:prstGeom prst="ellipse">
            <a:avLst/>
          </a:prstGeom>
          <a:solidFill>
            <a:srgbClr val="0A3D72"/>
          </a:solidFill>
          <a:ln/>
        </p:spPr>
      </p:sp>
      <p:sp>
        <p:nvSpPr>
          <p:cNvPr id="5" name="Shape 3"/>
          <p:cNvSpPr/>
          <p:nvPr/>
        </p:nvSpPr>
        <p:spPr>
          <a:xfrm>
            <a:off x="9512503" y="2521001"/>
            <a:ext cx="1274674" cy="1724558"/>
          </a:xfrm>
          <a:prstGeom prst="roundRect">
            <a:avLst>
              <a:gd name="adj" fmla="val 5739"/>
            </a:avLst>
          </a:prstGeom>
          <a:solidFill>
            <a:srgbClr val="FFFFFF"/>
          </a:solidFill>
          <a:ln/>
        </p:spPr>
      </p:sp>
      <p:sp>
        <p:nvSpPr>
          <p:cNvPr id="6" name="Shape 4"/>
          <p:cNvSpPr/>
          <p:nvPr/>
        </p:nvSpPr>
        <p:spPr>
          <a:xfrm>
            <a:off x="9774936" y="2895905"/>
            <a:ext cx="749808" cy="112471"/>
          </a:xfrm>
          <a:prstGeom prst="rect">
            <a:avLst/>
          </a:prstGeom>
          <a:solidFill>
            <a:srgbClr val="002D5A"/>
          </a:solidFill>
          <a:ln/>
        </p:spPr>
      </p:sp>
      <p:sp>
        <p:nvSpPr>
          <p:cNvPr id="7" name="Shape 5"/>
          <p:cNvSpPr/>
          <p:nvPr/>
        </p:nvSpPr>
        <p:spPr>
          <a:xfrm>
            <a:off x="9774936" y="3345790"/>
            <a:ext cx="749808" cy="112471"/>
          </a:xfrm>
          <a:prstGeom prst="rect">
            <a:avLst/>
          </a:prstGeom>
          <a:solidFill>
            <a:srgbClr val="002D5A"/>
          </a:solidFill>
          <a:ln/>
        </p:spPr>
      </p:sp>
      <p:sp>
        <p:nvSpPr>
          <p:cNvPr id="8" name="Shape 6"/>
          <p:cNvSpPr/>
          <p:nvPr/>
        </p:nvSpPr>
        <p:spPr>
          <a:xfrm>
            <a:off x="9774936" y="3795674"/>
            <a:ext cx="449885" cy="112471"/>
          </a:xfrm>
          <a:prstGeom prst="rect">
            <a:avLst/>
          </a:prstGeom>
          <a:solidFill>
            <a:srgbClr val="017A84"/>
          </a:solidFill>
          <a:ln/>
        </p:spPr>
      </p:sp>
      <p:sp>
        <p:nvSpPr>
          <p:cNvPr id="9" name="Text 7"/>
          <p:cNvSpPr/>
          <p:nvPr/>
        </p:nvSpPr>
        <p:spPr>
          <a:xfrm>
            <a:off x="914400" y="1554480"/>
            <a:ext cx="6949440" cy="365760"/>
          </a:xfrm>
          <a:prstGeom prst="rect">
            <a:avLst/>
          </a:prstGeom>
          <a:noFill/>
          <a:ln/>
        </p:spPr>
        <p:txBody>
          <a:bodyPr wrap="square" lIns="0" tIns="0" rIns="0" bIns="0" rtlCol="0" anchor="ctr"/>
          <a:lstStyle/>
          <a:p>
            <a:pPr indent="0" marL="0">
              <a:buNone/>
            </a:pPr>
            <a:r>
              <a:rPr lang="en-US" sz="2000" b="1" dirty="0">
                <a:solidFill>
                  <a:srgbClr val="017A84"/>
                </a:solidFill>
                <a:latin typeface="Pretendard" pitchFamily="34" charset="0"/>
                <a:ea typeface="Pretendard" pitchFamily="34" charset="-122"/>
                <a:cs typeface="Pretendard" pitchFamily="34" charset="-120"/>
              </a:rPr>
              <a:t>3. 창업 사업계획서 작성</a:t>
            </a:r>
            <a:endParaRPr lang="en-US" sz="2000" dirty="0"/>
          </a:p>
        </p:txBody>
      </p:sp>
      <p:sp>
        <p:nvSpPr>
          <p:cNvPr id="10" name="Text 8"/>
          <p:cNvSpPr/>
          <p:nvPr/>
        </p:nvSpPr>
        <p:spPr>
          <a:xfrm>
            <a:off x="914400" y="1993392"/>
            <a:ext cx="7132320" cy="1554480"/>
          </a:xfrm>
          <a:prstGeom prst="rect">
            <a:avLst/>
          </a:prstGeom>
          <a:noFill/>
          <a:ln/>
        </p:spPr>
        <p:txBody>
          <a:bodyPr wrap="square" lIns="0" tIns="0" rIns="0" bIns="0" rtlCol="0" anchor="ctr"/>
          <a:lstStyle/>
          <a:p>
            <a:pPr indent="0" marL="0">
              <a:lnSpc>
                <a:spcPct val="115000"/>
              </a:lnSpc>
              <a:buNone/>
            </a:pPr>
            <a:r>
              <a:rPr lang="en-US" sz="4800" b="1" dirty="0">
                <a:solidFill>
                  <a:srgbClr val="FFFFFF"/>
                </a:solidFill>
                <a:latin typeface="Pretendard" pitchFamily="34" charset="0"/>
                <a:ea typeface="Pretendard" pitchFamily="34" charset="-122"/>
                <a:cs typeface="Pretendard" pitchFamily="34" charset="-120"/>
              </a:rPr>
              <a:t>나. 필요 지식</a:t>
            </a:r>
            <a:endParaRPr lang="en-US" sz="4800" dirty="0"/>
          </a:p>
        </p:txBody>
      </p:sp>
      <p:sp>
        <p:nvSpPr>
          <p:cNvPr id="11" name="Shape 9"/>
          <p:cNvSpPr/>
          <p:nvPr/>
        </p:nvSpPr>
        <p:spPr>
          <a:xfrm>
            <a:off x="914400" y="3703320"/>
            <a:ext cx="1828800" cy="54864"/>
          </a:xfrm>
          <a:prstGeom prst="rect">
            <a:avLst/>
          </a:prstGeom>
          <a:solidFill>
            <a:srgbClr val="017A84"/>
          </a:solidFill>
          <a:ln/>
        </p:spPr>
      </p:sp>
      <p:sp>
        <p:nvSpPr>
          <p:cNvPr id="12" name="Text 10"/>
          <p:cNvSpPr/>
          <p:nvPr/>
        </p:nvSpPr>
        <p:spPr>
          <a:xfrm>
            <a:off x="914400" y="3931920"/>
            <a:ext cx="6949440" cy="822960"/>
          </a:xfrm>
          <a:prstGeom prst="rect">
            <a:avLst/>
          </a:prstGeom>
          <a:noFill/>
          <a:ln/>
        </p:spPr>
        <p:txBody>
          <a:bodyPr wrap="square" lIns="0" tIns="0" rIns="0" bIns="0" rtlCol="0" anchor="t"/>
          <a:lstStyle/>
          <a:p>
            <a:pPr indent="0" marL="0">
              <a:lnSpc>
                <a:spcPct val="140000"/>
              </a:lnSpc>
              <a:buNone/>
            </a:pPr>
            <a:r>
              <a:rPr lang="en-US" sz="1800" dirty="0">
                <a:solidFill>
                  <a:srgbClr val="DCE6F0"/>
                </a:solidFill>
                <a:latin typeface="Pretendard" pitchFamily="34" charset="0"/>
                <a:ea typeface="Pretendard" pitchFamily="34" charset="-122"/>
                <a:cs typeface="Pretendard" pitchFamily="34" charset="-120"/>
              </a:rPr>
              <a:t>사업계획서 4단 구조(PSST) · 비즈니스모델 캔버스 · 정부 창업지원사업 읽는 법 · 심사위원 관점 · 숫자로 말하기</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017A84"/>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사업계획서 </a:t>
            </a:r>
            <a:pPr indent="0" marL="0">
              <a:buNone/>
            </a:pPr>
            <a:r>
              <a:rPr lang="en-US" sz="4200" b="1" dirty="0">
                <a:solidFill>
                  <a:srgbClr val="E8640A"/>
                </a:solidFill>
                <a:latin typeface="Pretendard" pitchFamily="34" charset="0"/>
                <a:ea typeface="Pretendard" pitchFamily="34" charset="-122"/>
                <a:cs typeface="Pretendard" pitchFamily="34" charset="-120"/>
              </a:rPr>
              <a:t>4단 구조</a:t>
            </a:r>
            <a:pPr indent="0" marL="0">
              <a:buNone/>
            </a:pPr>
            <a:r>
              <a:rPr lang="en-US" sz="4200" b="1" dirty="0">
                <a:solidFill>
                  <a:srgbClr val="002D5A"/>
                </a:solidFill>
                <a:latin typeface="Pretendard" pitchFamily="34" charset="0"/>
                <a:ea typeface="Pretendard" pitchFamily="34" charset="-122"/>
                <a:cs typeface="Pretendard" pitchFamily="34" charset="-120"/>
              </a:rPr>
              <a:t> (PSST)</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문제 → 해결 → 성장 → 팀 · 공고마다 이름은 달라도 뼈대는 같음</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017A84"/>
                </a:solidFill>
                <a:latin typeface="Pretendard" pitchFamily="34" charset="0"/>
                <a:ea typeface="Pretendard" pitchFamily="34" charset="-122"/>
                <a:cs typeface="Pretendard" pitchFamily="34" charset="-120"/>
              </a:rPr>
              <a:t>필요 지식</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2567178" cy="3291840"/>
          </a:xfrm>
          <a:prstGeom prst="roundRect">
            <a:avLst>
              <a:gd name="adj" fmla="val 4274"/>
            </a:avLst>
          </a:prstGeom>
          <a:solidFill>
            <a:srgbClr val="FFF3E8"/>
          </a:solidFill>
          <a:ln w="12700">
            <a:solidFill>
              <a:srgbClr val="E8640A"/>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2548890" cy="621792"/>
          </a:xfrm>
          <a:prstGeom prst="rect">
            <a:avLst/>
          </a:prstGeom>
          <a:solidFill>
            <a:srgbClr val="E8640A"/>
          </a:solidFill>
          <a:ln/>
        </p:spPr>
      </p:sp>
      <p:sp>
        <p:nvSpPr>
          <p:cNvPr id="9" name="Text 7"/>
          <p:cNvSpPr/>
          <p:nvPr/>
        </p:nvSpPr>
        <p:spPr>
          <a:xfrm>
            <a:off x="786384" y="1837944"/>
            <a:ext cx="1671066"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문제 인식</a:t>
            </a:r>
            <a:endParaRPr lang="en-US" sz="2200" dirty="0"/>
          </a:p>
        </p:txBody>
      </p:sp>
      <p:sp>
        <p:nvSpPr>
          <p:cNvPr id="10" name="Shape 8"/>
          <p:cNvSpPr/>
          <p:nvPr/>
        </p:nvSpPr>
        <p:spPr>
          <a:xfrm>
            <a:off x="2494026" y="1929384"/>
            <a:ext cx="438912" cy="438912"/>
          </a:xfrm>
          <a:prstGeom prst="ellipse">
            <a:avLst/>
          </a:prstGeom>
          <a:solidFill>
            <a:srgbClr val="FFFFFF"/>
          </a:solidFill>
          <a:ln/>
        </p:spPr>
      </p:sp>
      <p:sp>
        <p:nvSpPr>
          <p:cNvPr id="11" name="Shape 9"/>
          <p:cNvSpPr/>
          <p:nvPr/>
        </p:nvSpPr>
        <p:spPr>
          <a:xfrm>
            <a:off x="2635882" y="2043852"/>
            <a:ext cx="155199" cy="209976"/>
          </a:xfrm>
          <a:prstGeom prst="roundRect">
            <a:avLst>
              <a:gd name="adj" fmla="val 47134"/>
            </a:avLst>
          </a:prstGeom>
          <a:solidFill>
            <a:srgbClr val="E8640A"/>
          </a:solidFill>
          <a:ln/>
        </p:spPr>
      </p:sp>
      <p:sp>
        <p:nvSpPr>
          <p:cNvPr id="12" name="Shape 10"/>
          <p:cNvSpPr/>
          <p:nvPr/>
        </p:nvSpPr>
        <p:spPr>
          <a:xfrm>
            <a:off x="2667835" y="2089499"/>
            <a:ext cx="91294" cy="13694"/>
          </a:xfrm>
          <a:prstGeom prst="rect">
            <a:avLst/>
          </a:prstGeom>
          <a:solidFill>
            <a:srgbClr val="FFFFFF"/>
          </a:solidFill>
          <a:ln/>
        </p:spPr>
      </p:sp>
      <p:sp>
        <p:nvSpPr>
          <p:cNvPr id="13" name="Shape 11"/>
          <p:cNvSpPr/>
          <p:nvPr/>
        </p:nvSpPr>
        <p:spPr>
          <a:xfrm>
            <a:off x="2667835" y="2144275"/>
            <a:ext cx="91294" cy="13694"/>
          </a:xfrm>
          <a:prstGeom prst="rect">
            <a:avLst/>
          </a:prstGeom>
          <a:solidFill>
            <a:srgbClr val="FFFFFF"/>
          </a:solidFill>
          <a:ln/>
        </p:spPr>
      </p:sp>
      <p:sp>
        <p:nvSpPr>
          <p:cNvPr id="14" name="Shape 12"/>
          <p:cNvSpPr/>
          <p:nvPr/>
        </p:nvSpPr>
        <p:spPr>
          <a:xfrm>
            <a:off x="2667835" y="2199052"/>
            <a:ext cx="54776" cy="13694"/>
          </a:xfrm>
          <a:prstGeom prst="rect">
            <a:avLst/>
          </a:prstGeom>
          <a:solidFill>
            <a:srgbClr val="E8640A"/>
          </a:solidFill>
          <a:ln/>
        </p:spPr>
      </p:sp>
      <p:sp>
        <p:nvSpPr>
          <p:cNvPr id="15" name="Text 13"/>
          <p:cNvSpPr/>
          <p:nvPr/>
        </p:nvSpPr>
        <p:spPr>
          <a:xfrm>
            <a:off x="786384" y="2596896"/>
            <a:ext cx="2091690" cy="2395728"/>
          </a:xfrm>
          <a:prstGeom prst="rect">
            <a:avLst/>
          </a:prstGeom>
          <a:noFill/>
          <a:ln/>
        </p:spPr>
        <p:txBody>
          <a:bodyPr wrap="square" lIns="0" tIns="0" rIns="0" bIns="0" rtlCol="0" anchor="t"/>
          <a:lstStyle/>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왜 지금 이 문제인가</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고객과 문제의 크기</a:t>
            </a:r>
            <a:endParaRPr lang="en-US" sz="1800" dirty="0"/>
          </a:p>
        </p:txBody>
      </p:sp>
      <p:sp>
        <p:nvSpPr>
          <p:cNvPr id="16" name="Shape 14"/>
          <p:cNvSpPr/>
          <p:nvPr/>
        </p:nvSpPr>
        <p:spPr>
          <a:xfrm>
            <a:off x="3390138" y="1828800"/>
            <a:ext cx="2567178" cy="3291840"/>
          </a:xfrm>
          <a:prstGeom prst="roundRect">
            <a:avLst>
              <a:gd name="adj" fmla="val 4274"/>
            </a:avLst>
          </a:prstGeom>
          <a:solidFill>
            <a:srgbClr val="E7F2F3"/>
          </a:solidFill>
          <a:ln w="12700">
            <a:solidFill>
              <a:srgbClr val="017A84"/>
            </a:solidFill>
            <a:prstDash val="solid"/>
          </a:ln>
          <a:effectLst>
            <a:outerShdw sx="100000" sy="100000" kx="0" ky="0" algn="bl" rotWithShape="0" blurRad="76200" dist="25400" dir="5400000">
              <a:srgbClr val="000000">
                <a:alpha val="8000"/>
              </a:srgbClr>
            </a:outerShdw>
          </a:effectLst>
        </p:spPr>
      </p:sp>
      <p:sp>
        <p:nvSpPr>
          <p:cNvPr id="17" name="Shape 15"/>
          <p:cNvSpPr/>
          <p:nvPr/>
        </p:nvSpPr>
        <p:spPr>
          <a:xfrm>
            <a:off x="3399282" y="1837944"/>
            <a:ext cx="2548890" cy="621792"/>
          </a:xfrm>
          <a:prstGeom prst="rect">
            <a:avLst/>
          </a:prstGeom>
          <a:solidFill>
            <a:srgbClr val="017A84"/>
          </a:solidFill>
          <a:ln/>
        </p:spPr>
      </p:sp>
      <p:sp>
        <p:nvSpPr>
          <p:cNvPr id="18" name="Text 16"/>
          <p:cNvSpPr/>
          <p:nvPr/>
        </p:nvSpPr>
        <p:spPr>
          <a:xfrm>
            <a:off x="3627882" y="1837944"/>
            <a:ext cx="1671066"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실현 가능성</a:t>
            </a:r>
            <a:endParaRPr lang="en-US" sz="2200" dirty="0"/>
          </a:p>
        </p:txBody>
      </p:sp>
      <p:sp>
        <p:nvSpPr>
          <p:cNvPr id="19" name="Shape 17"/>
          <p:cNvSpPr/>
          <p:nvPr/>
        </p:nvSpPr>
        <p:spPr>
          <a:xfrm>
            <a:off x="5335524" y="1929384"/>
            <a:ext cx="438912" cy="438912"/>
          </a:xfrm>
          <a:prstGeom prst="ellipse">
            <a:avLst/>
          </a:prstGeom>
          <a:solidFill>
            <a:srgbClr val="FFFFFF"/>
          </a:solidFill>
          <a:ln/>
        </p:spPr>
      </p:sp>
      <p:sp>
        <p:nvSpPr>
          <p:cNvPr id="20" name="Shape 18"/>
          <p:cNvSpPr/>
          <p:nvPr/>
        </p:nvSpPr>
        <p:spPr>
          <a:xfrm>
            <a:off x="5440863" y="2030158"/>
            <a:ext cx="196281" cy="150635"/>
          </a:xfrm>
          <a:prstGeom prst="roundRect">
            <a:avLst>
              <a:gd name="adj" fmla="val 97125"/>
            </a:avLst>
          </a:prstGeom>
          <a:solidFill>
            <a:srgbClr val="017A84"/>
          </a:solidFill>
          <a:ln/>
        </p:spPr>
      </p:sp>
      <p:sp>
        <p:nvSpPr>
          <p:cNvPr id="21" name="Shape 19"/>
          <p:cNvSpPr/>
          <p:nvPr/>
        </p:nvSpPr>
        <p:spPr>
          <a:xfrm rot="10800000">
            <a:off x="5486510" y="2171663"/>
            <a:ext cx="54776" cy="59341"/>
          </a:xfrm>
          <a:prstGeom prst="triangle">
            <a:avLst/>
          </a:prstGeom>
          <a:solidFill>
            <a:srgbClr val="017A84"/>
          </a:solidFill>
          <a:ln/>
        </p:spPr>
      </p:sp>
      <p:sp>
        <p:nvSpPr>
          <p:cNvPr id="22" name="Text 20"/>
          <p:cNvSpPr/>
          <p:nvPr/>
        </p:nvSpPr>
        <p:spPr>
          <a:xfrm>
            <a:off x="5477380" y="2034723"/>
            <a:ext cx="123246" cy="141505"/>
          </a:xfrm>
          <a:prstGeom prst="rect">
            <a:avLst/>
          </a:prstGeom>
          <a:noFill/>
          <a:ln/>
        </p:spPr>
        <p:txBody>
          <a:bodyPr wrap="square" lIns="0" tIns="0" rIns="0" bIns="0" rtlCol="0" anchor="ctr"/>
          <a:lstStyle/>
          <a:p>
            <a:pPr algn="ctr" indent="0" marL="0">
              <a:buNone/>
            </a:pPr>
            <a:r>
              <a:rPr lang="en-US" sz="1100" b="1" dirty="0">
                <a:solidFill>
                  <a:srgbClr val="FFFFFF"/>
                </a:solidFill>
                <a:latin typeface="Pretendard" pitchFamily="34" charset="0"/>
                <a:ea typeface="Pretendard" pitchFamily="34" charset="-122"/>
                <a:cs typeface="Pretendard" pitchFamily="34" charset="-120"/>
              </a:rPr>
              <a:t>?</a:t>
            </a:r>
            <a:endParaRPr lang="en-US" sz="1100" dirty="0"/>
          </a:p>
        </p:txBody>
      </p:sp>
      <p:sp>
        <p:nvSpPr>
          <p:cNvPr id="23" name="Shape 21"/>
          <p:cNvSpPr/>
          <p:nvPr/>
        </p:nvSpPr>
        <p:spPr>
          <a:xfrm>
            <a:off x="5600627" y="2189922"/>
            <a:ext cx="95858" cy="77600"/>
          </a:xfrm>
          <a:prstGeom prst="roundRect">
            <a:avLst>
              <a:gd name="adj" fmla="val 117835"/>
            </a:avLst>
          </a:prstGeom>
          <a:solidFill>
            <a:srgbClr val="E8640A"/>
          </a:solidFill>
          <a:ln/>
        </p:spPr>
      </p:sp>
      <p:sp>
        <p:nvSpPr>
          <p:cNvPr id="24" name="Text 22"/>
          <p:cNvSpPr/>
          <p:nvPr/>
        </p:nvSpPr>
        <p:spPr>
          <a:xfrm>
            <a:off x="3627882" y="2596896"/>
            <a:ext cx="2091690" cy="2395728"/>
          </a:xfrm>
          <a:prstGeom prst="rect">
            <a:avLst/>
          </a:prstGeom>
          <a:noFill/>
          <a:ln/>
        </p:spPr>
        <p:txBody>
          <a:bodyPr wrap="square" lIns="0" tIns="0" rIns="0" bIns="0" rtlCol="0" anchor="t"/>
          <a:lstStyle/>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무엇을 어떻게 만드나</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차별점과 구현 계획</a:t>
            </a:r>
            <a:endParaRPr lang="en-US" sz="1800" dirty="0"/>
          </a:p>
        </p:txBody>
      </p:sp>
      <p:sp>
        <p:nvSpPr>
          <p:cNvPr id="25" name="Shape 23"/>
          <p:cNvSpPr/>
          <p:nvPr/>
        </p:nvSpPr>
        <p:spPr>
          <a:xfrm>
            <a:off x="6231636" y="1828800"/>
            <a:ext cx="2567178" cy="3291840"/>
          </a:xfrm>
          <a:prstGeom prst="roundRect">
            <a:avLst>
              <a:gd name="adj" fmla="val 4274"/>
            </a:avLst>
          </a:prstGeom>
          <a:solidFill>
            <a:srgbClr val="F7EBF3"/>
          </a:solidFill>
          <a:ln w="12700">
            <a:solidFill>
              <a:srgbClr val="B0508C"/>
            </a:solidFill>
            <a:prstDash val="solid"/>
          </a:ln>
          <a:effectLst>
            <a:outerShdw sx="100000" sy="100000" kx="0" ky="0" algn="bl" rotWithShape="0" blurRad="76200" dist="25400" dir="5400000">
              <a:srgbClr val="000000">
                <a:alpha val="8000"/>
              </a:srgbClr>
            </a:outerShdw>
          </a:effectLst>
        </p:spPr>
      </p:sp>
      <p:sp>
        <p:nvSpPr>
          <p:cNvPr id="26" name="Shape 24"/>
          <p:cNvSpPr/>
          <p:nvPr/>
        </p:nvSpPr>
        <p:spPr>
          <a:xfrm>
            <a:off x="6240780" y="1837944"/>
            <a:ext cx="2548890" cy="621792"/>
          </a:xfrm>
          <a:prstGeom prst="rect">
            <a:avLst/>
          </a:prstGeom>
          <a:solidFill>
            <a:srgbClr val="B0508C"/>
          </a:solidFill>
          <a:ln/>
        </p:spPr>
      </p:sp>
      <p:sp>
        <p:nvSpPr>
          <p:cNvPr id="27" name="Text 25"/>
          <p:cNvSpPr/>
          <p:nvPr/>
        </p:nvSpPr>
        <p:spPr>
          <a:xfrm>
            <a:off x="6469380" y="1837944"/>
            <a:ext cx="1671066"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성장 전략</a:t>
            </a:r>
            <a:endParaRPr lang="en-US" sz="2200" dirty="0"/>
          </a:p>
        </p:txBody>
      </p:sp>
      <p:sp>
        <p:nvSpPr>
          <p:cNvPr id="28" name="Shape 26"/>
          <p:cNvSpPr/>
          <p:nvPr/>
        </p:nvSpPr>
        <p:spPr>
          <a:xfrm>
            <a:off x="8177022" y="1929384"/>
            <a:ext cx="438912" cy="438912"/>
          </a:xfrm>
          <a:prstGeom prst="ellipse">
            <a:avLst/>
          </a:prstGeom>
          <a:solidFill>
            <a:srgbClr val="FFFFFF"/>
          </a:solidFill>
          <a:ln/>
        </p:spPr>
      </p:sp>
      <p:sp>
        <p:nvSpPr>
          <p:cNvPr id="29" name="Shape 27"/>
          <p:cNvSpPr/>
          <p:nvPr/>
        </p:nvSpPr>
        <p:spPr>
          <a:xfrm>
            <a:off x="8300620" y="2043852"/>
            <a:ext cx="150635" cy="150635"/>
          </a:xfrm>
          <a:prstGeom prst="ellipse">
            <a:avLst/>
          </a:prstGeom>
          <a:solidFill>
            <a:srgbClr val="FFFFFF"/>
          </a:solidFill>
          <a:ln w="13314">
            <a:solidFill>
              <a:srgbClr val="B0508C"/>
            </a:solidFill>
            <a:prstDash val="solid"/>
          </a:ln>
        </p:spPr>
      </p:sp>
      <p:sp>
        <p:nvSpPr>
          <p:cNvPr id="30" name="Shape 28"/>
          <p:cNvSpPr/>
          <p:nvPr/>
        </p:nvSpPr>
        <p:spPr>
          <a:xfrm rot="2700000">
            <a:off x="8419301" y="2185357"/>
            <a:ext cx="77600" cy="27388"/>
          </a:xfrm>
          <a:prstGeom prst="rect">
            <a:avLst/>
          </a:prstGeom>
          <a:solidFill>
            <a:srgbClr val="E8640A"/>
          </a:solidFill>
          <a:ln/>
        </p:spPr>
      </p:sp>
      <p:sp>
        <p:nvSpPr>
          <p:cNvPr id="31" name="Text 29"/>
          <p:cNvSpPr/>
          <p:nvPr/>
        </p:nvSpPr>
        <p:spPr>
          <a:xfrm>
            <a:off x="6469380" y="2596896"/>
            <a:ext cx="2091690" cy="2395728"/>
          </a:xfrm>
          <a:prstGeom prst="rect">
            <a:avLst/>
          </a:prstGeom>
          <a:noFill/>
          <a:ln/>
        </p:spPr>
        <p:txBody>
          <a:bodyPr wrap="square" lIns="0" tIns="0" rIns="0" bIns="0" rtlCol="0" anchor="t"/>
          <a:lstStyle/>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어떻게 팔고 키우나</a:t>
            </a:r>
            <a:endParaRPr lang="en-US" sz="1800" dirty="0"/>
          </a:p>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수익 모델 · 자금</a:t>
            </a:r>
            <a:endParaRPr lang="en-US" sz="1800" dirty="0"/>
          </a:p>
        </p:txBody>
      </p:sp>
      <p:sp>
        <p:nvSpPr>
          <p:cNvPr id="32" name="Shape 30"/>
          <p:cNvSpPr/>
          <p:nvPr/>
        </p:nvSpPr>
        <p:spPr>
          <a:xfrm>
            <a:off x="9073134" y="1828800"/>
            <a:ext cx="2567178" cy="3291840"/>
          </a:xfrm>
          <a:prstGeom prst="roundRect">
            <a:avLst>
              <a:gd name="adj" fmla="val 4274"/>
            </a:avLst>
          </a:prstGeom>
          <a:solidFill>
            <a:srgbClr val="E9F4EE"/>
          </a:solidFill>
          <a:ln w="12700">
            <a:solidFill>
              <a:srgbClr val="228B5E"/>
            </a:solidFill>
            <a:prstDash val="solid"/>
          </a:ln>
          <a:effectLst>
            <a:outerShdw sx="100000" sy="100000" kx="0" ky="0" algn="bl" rotWithShape="0" blurRad="76200" dist="25400" dir="5400000">
              <a:srgbClr val="000000">
                <a:alpha val="8000"/>
              </a:srgbClr>
            </a:outerShdw>
          </a:effectLst>
        </p:spPr>
      </p:sp>
      <p:sp>
        <p:nvSpPr>
          <p:cNvPr id="33" name="Shape 31"/>
          <p:cNvSpPr/>
          <p:nvPr/>
        </p:nvSpPr>
        <p:spPr>
          <a:xfrm>
            <a:off x="9082278" y="1837944"/>
            <a:ext cx="2548890" cy="621792"/>
          </a:xfrm>
          <a:prstGeom prst="rect">
            <a:avLst/>
          </a:prstGeom>
          <a:solidFill>
            <a:srgbClr val="228B5E"/>
          </a:solidFill>
          <a:ln/>
        </p:spPr>
      </p:sp>
      <p:sp>
        <p:nvSpPr>
          <p:cNvPr id="34" name="Text 32"/>
          <p:cNvSpPr/>
          <p:nvPr/>
        </p:nvSpPr>
        <p:spPr>
          <a:xfrm>
            <a:off x="9310878" y="1837944"/>
            <a:ext cx="1671066"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팀 구성</a:t>
            </a:r>
            <a:endParaRPr lang="en-US" sz="2200" dirty="0"/>
          </a:p>
        </p:txBody>
      </p:sp>
      <p:sp>
        <p:nvSpPr>
          <p:cNvPr id="35" name="Shape 33"/>
          <p:cNvSpPr/>
          <p:nvPr/>
        </p:nvSpPr>
        <p:spPr>
          <a:xfrm>
            <a:off x="11018520" y="1929384"/>
            <a:ext cx="438912" cy="438912"/>
          </a:xfrm>
          <a:prstGeom prst="ellipse">
            <a:avLst/>
          </a:prstGeom>
          <a:solidFill>
            <a:srgbClr val="FFFFFF"/>
          </a:solidFill>
          <a:ln/>
        </p:spPr>
      </p:sp>
      <p:sp>
        <p:nvSpPr>
          <p:cNvPr id="36" name="Shape 34"/>
          <p:cNvSpPr/>
          <p:nvPr/>
        </p:nvSpPr>
        <p:spPr>
          <a:xfrm>
            <a:off x="11142118" y="2030158"/>
            <a:ext cx="191717" cy="141505"/>
          </a:xfrm>
          <a:prstGeom prst="roundRect">
            <a:avLst>
              <a:gd name="adj" fmla="val 77544"/>
            </a:avLst>
          </a:prstGeom>
          <a:solidFill>
            <a:srgbClr val="228B5E"/>
          </a:solidFill>
          <a:ln/>
        </p:spPr>
      </p:sp>
      <p:sp>
        <p:nvSpPr>
          <p:cNvPr id="37" name="Shape 35"/>
          <p:cNvSpPr/>
          <p:nvPr/>
        </p:nvSpPr>
        <p:spPr>
          <a:xfrm>
            <a:off x="11183200" y="2071240"/>
            <a:ext cx="36517" cy="36517"/>
          </a:xfrm>
          <a:prstGeom prst="ellipse">
            <a:avLst/>
          </a:prstGeom>
          <a:solidFill>
            <a:srgbClr val="FFFFFF"/>
          </a:solidFill>
          <a:ln/>
        </p:spPr>
      </p:sp>
      <p:sp>
        <p:nvSpPr>
          <p:cNvPr id="38" name="Shape 36"/>
          <p:cNvSpPr/>
          <p:nvPr/>
        </p:nvSpPr>
        <p:spPr>
          <a:xfrm>
            <a:off x="11256235" y="2071240"/>
            <a:ext cx="36517" cy="36517"/>
          </a:xfrm>
          <a:prstGeom prst="ellipse">
            <a:avLst/>
          </a:prstGeom>
          <a:solidFill>
            <a:srgbClr val="FFFFFF"/>
          </a:solidFill>
          <a:ln/>
        </p:spPr>
      </p:sp>
      <p:sp>
        <p:nvSpPr>
          <p:cNvPr id="39" name="Shape 37"/>
          <p:cNvSpPr/>
          <p:nvPr/>
        </p:nvSpPr>
        <p:spPr>
          <a:xfrm>
            <a:off x="11206023" y="2130581"/>
            <a:ext cx="63906" cy="13694"/>
          </a:xfrm>
          <a:prstGeom prst="rect">
            <a:avLst/>
          </a:prstGeom>
          <a:solidFill>
            <a:srgbClr val="E8640A"/>
          </a:solidFill>
          <a:ln/>
        </p:spPr>
      </p:sp>
      <p:sp>
        <p:nvSpPr>
          <p:cNvPr id="40" name="Shape 38"/>
          <p:cNvSpPr/>
          <p:nvPr/>
        </p:nvSpPr>
        <p:spPr>
          <a:xfrm>
            <a:off x="11233411" y="1984511"/>
            <a:ext cx="9129" cy="45647"/>
          </a:xfrm>
          <a:prstGeom prst="rect">
            <a:avLst/>
          </a:prstGeom>
          <a:solidFill>
            <a:srgbClr val="E8640A"/>
          </a:solidFill>
          <a:ln/>
        </p:spPr>
      </p:sp>
      <p:sp>
        <p:nvSpPr>
          <p:cNvPr id="41" name="Shape 39"/>
          <p:cNvSpPr/>
          <p:nvPr/>
        </p:nvSpPr>
        <p:spPr>
          <a:xfrm>
            <a:off x="11215153" y="1952559"/>
            <a:ext cx="45647" cy="45647"/>
          </a:xfrm>
          <a:prstGeom prst="ellipse">
            <a:avLst/>
          </a:prstGeom>
          <a:solidFill>
            <a:srgbClr val="E8640A"/>
          </a:solidFill>
          <a:ln/>
        </p:spPr>
      </p:sp>
      <p:sp>
        <p:nvSpPr>
          <p:cNvPr id="42" name="Shape 40"/>
          <p:cNvSpPr/>
          <p:nvPr/>
        </p:nvSpPr>
        <p:spPr>
          <a:xfrm>
            <a:off x="11160376" y="2185357"/>
            <a:ext cx="155199" cy="91294"/>
          </a:xfrm>
          <a:prstGeom prst="roundRect">
            <a:avLst>
              <a:gd name="adj" fmla="val 100160"/>
            </a:avLst>
          </a:prstGeom>
          <a:solidFill>
            <a:srgbClr val="228B5E"/>
          </a:solidFill>
          <a:ln/>
        </p:spPr>
      </p:sp>
      <p:sp>
        <p:nvSpPr>
          <p:cNvPr id="43" name="Shape 41"/>
          <p:cNvSpPr/>
          <p:nvPr/>
        </p:nvSpPr>
        <p:spPr>
          <a:xfrm>
            <a:off x="11119294" y="2199052"/>
            <a:ext cx="31953" cy="13694"/>
          </a:xfrm>
          <a:prstGeom prst="rect">
            <a:avLst/>
          </a:prstGeom>
          <a:solidFill>
            <a:srgbClr val="228B5E"/>
          </a:solidFill>
          <a:ln/>
        </p:spPr>
      </p:sp>
      <p:sp>
        <p:nvSpPr>
          <p:cNvPr id="44" name="Shape 42"/>
          <p:cNvSpPr/>
          <p:nvPr/>
        </p:nvSpPr>
        <p:spPr>
          <a:xfrm>
            <a:off x="11324705" y="2199052"/>
            <a:ext cx="31953" cy="13694"/>
          </a:xfrm>
          <a:prstGeom prst="rect">
            <a:avLst/>
          </a:prstGeom>
          <a:solidFill>
            <a:srgbClr val="228B5E"/>
          </a:solidFill>
          <a:ln/>
        </p:spPr>
      </p:sp>
      <p:sp>
        <p:nvSpPr>
          <p:cNvPr id="45" name="Text 43"/>
          <p:cNvSpPr/>
          <p:nvPr/>
        </p:nvSpPr>
        <p:spPr>
          <a:xfrm>
            <a:off x="9310878" y="2596896"/>
            <a:ext cx="2091690" cy="2395728"/>
          </a:xfrm>
          <a:prstGeom prst="rect">
            <a:avLst/>
          </a:prstGeom>
          <a:noFill/>
          <a:ln/>
        </p:spPr>
        <p:txBody>
          <a:bodyPr wrap="square" lIns="0" tIns="0" rIns="0" bIns="0" rtlCol="0" anchor="t"/>
          <a:lstStyle/>
          <a:p>
            <a:pPr indent="0" marL="0">
              <a:lnSpc>
                <a:spcPct val="155000"/>
              </a:lnSpc>
              <a:buNone/>
            </a:pPr>
            <a:r>
              <a:rPr lang="en-US" sz="1800" b="1" dirty="0">
                <a:solidFill>
                  <a:srgbClr val="228B5E"/>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누가 하나</a:t>
            </a:r>
            <a:endParaRPr lang="en-US" sz="1800" dirty="0"/>
          </a:p>
          <a:p>
            <a:pPr indent="0" marL="0">
              <a:lnSpc>
                <a:spcPct val="155000"/>
              </a:lnSpc>
              <a:buNone/>
            </a:pPr>
            <a:r>
              <a:rPr lang="en-US" sz="1800" b="1" dirty="0">
                <a:solidFill>
                  <a:srgbClr val="228B5E"/>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대표 역량 · 파트너</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017A84"/>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A. </a:t>
            </a:r>
            <a:pPr indent="0" marL="0">
              <a:buNone/>
            </a:pPr>
            <a:r>
              <a:rPr lang="en-US" sz="4200" b="1" dirty="0">
                <a:solidFill>
                  <a:srgbClr val="E8640A"/>
                </a:solidFill>
                <a:latin typeface="Pretendard" pitchFamily="34" charset="0"/>
                <a:ea typeface="Pretendard" pitchFamily="34" charset="-122"/>
                <a:cs typeface="Pretendard" pitchFamily="34" charset="-120"/>
              </a:rPr>
              <a:t>사업계획서 기본</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필수 지식 8개 중 사업계획서 기본 3개 · 1/2 — 해설과 한 걸음 더는 워크북에</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017A84"/>
                </a:solidFill>
                <a:latin typeface="Pretendard" pitchFamily="34" charset="0"/>
                <a:ea typeface="Pretendard" pitchFamily="34" charset="-122"/>
                <a:cs typeface="Pretendard" pitchFamily="34" charset="-120"/>
              </a:rPr>
              <a:t>필요 지식</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5362956" cy="4480560"/>
          </a:xfrm>
          <a:prstGeom prst="roundRect">
            <a:avLst>
              <a:gd name="adj" fmla="val 2449"/>
            </a:avLst>
          </a:prstGeom>
          <a:solidFill>
            <a:srgbClr val="FFF3E8"/>
          </a:solidFill>
          <a:ln w="12700">
            <a:solidFill>
              <a:srgbClr val="E8640A"/>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5344668" cy="621792"/>
          </a:xfrm>
          <a:prstGeom prst="rect">
            <a:avLst/>
          </a:prstGeom>
          <a:solidFill>
            <a:srgbClr val="E8640A"/>
          </a:solidFill>
          <a:ln/>
        </p:spPr>
      </p:sp>
      <p:sp>
        <p:nvSpPr>
          <p:cNvPr id="9" name="Text 7"/>
          <p:cNvSpPr/>
          <p:nvPr/>
        </p:nvSpPr>
        <p:spPr>
          <a:xfrm>
            <a:off x="786384"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사업계획서 4단 구조</a:t>
            </a:r>
            <a:endParaRPr lang="en-US" sz="2200" dirty="0"/>
          </a:p>
        </p:txBody>
      </p:sp>
      <p:sp>
        <p:nvSpPr>
          <p:cNvPr id="10" name="Shape 8"/>
          <p:cNvSpPr/>
          <p:nvPr/>
        </p:nvSpPr>
        <p:spPr>
          <a:xfrm>
            <a:off x="5289804" y="1929384"/>
            <a:ext cx="438912" cy="438912"/>
          </a:xfrm>
          <a:prstGeom prst="ellipse">
            <a:avLst/>
          </a:prstGeom>
          <a:solidFill>
            <a:srgbClr val="FFFFFF"/>
          </a:solidFill>
          <a:ln/>
        </p:spPr>
      </p:sp>
      <p:sp>
        <p:nvSpPr>
          <p:cNvPr id="11" name="Shape 9"/>
          <p:cNvSpPr/>
          <p:nvPr/>
        </p:nvSpPr>
        <p:spPr>
          <a:xfrm>
            <a:off x="5431660" y="2043852"/>
            <a:ext cx="155199" cy="209976"/>
          </a:xfrm>
          <a:prstGeom prst="roundRect">
            <a:avLst>
              <a:gd name="adj" fmla="val 47134"/>
            </a:avLst>
          </a:prstGeom>
          <a:solidFill>
            <a:srgbClr val="E8640A"/>
          </a:solidFill>
          <a:ln/>
        </p:spPr>
      </p:sp>
      <p:sp>
        <p:nvSpPr>
          <p:cNvPr id="12" name="Shape 10"/>
          <p:cNvSpPr/>
          <p:nvPr/>
        </p:nvSpPr>
        <p:spPr>
          <a:xfrm>
            <a:off x="5463613" y="2089499"/>
            <a:ext cx="91294" cy="13694"/>
          </a:xfrm>
          <a:prstGeom prst="rect">
            <a:avLst/>
          </a:prstGeom>
          <a:solidFill>
            <a:srgbClr val="FFFFFF"/>
          </a:solidFill>
          <a:ln/>
        </p:spPr>
      </p:sp>
      <p:sp>
        <p:nvSpPr>
          <p:cNvPr id="13" name="Shape 11"/>
          <p:cNvSpPr/>
          <p:nvPr/>
        </p:nvSpPr>
        <p:spPr>
          <a:xfrm>
            <a:off x="5463613" y="2144275"/>
            <a:ext cx="91294" cy="13694"/>
          </a:xfrm>
          <a:prstGeom prst="rect">
            <a:avLst/>
          </a:prstGeom>
          <a:solidFill>
            <a:srgbClr val="FFFFFF"/>
          </a:solidFill>
          <a:ln/>
        </p:spPr>
      </p:sp>
      <p:sp>
        <p:nvSpPr>
          <p:cNvPr id="14" name="Shape 12"/>
          <p:cNvSpPr/>
          <p:nvPr/>
        </p:nvSpPr>
        <p:spPr>
          <a:xfrm>
            <a:off x="5463613" y="2199052"/>
            <a:ext cx="54776" cy="13694"/>
          </a:xfrm>
          <a:prstGeom prst="rect">
            <a:avLst/>
          </a:prstGeom>
          <a:solidFill>
            <a:srgbClr val="E8640A"/>
          </a:solidFill>
          <a:ln/>
        </p:spPr>
      </p:sp>
      <p:sp>
        <p:nvSpPr>
          <p:cNvPr id="15" name="Text 13"/>
          <p:cNvSpPr/>
          <p:nvPr/>
        </p:nvSpPr>
        <p:spPr>
          <a:xfrm>
            <a:off x="786384" y="2596896"/>
            <a:ext cx="4887468" cy="3584448"/>
          </a:xfrm>
          <a:prstGeom prst="rect">
            <a:avLst/>
          </a:prstGeom>
          <a:noFill/>
          <a:ln/>
        </p:spPr>
        <p:txBody>
          <a:bodyPr wrap="square" lIns="0" tIns="0" rIns="0" bIns="0" rtlCol="0" anchor="t"/>
          <a:lstStyle/>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PSST: 문제 · 해결 · 성장 · 팀</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정부 창업지원사업 사업계획서는 거의 같은 뼈대입니다. 문제 인식 → 실현 가능성 → 성장 전략 → 팀 구성. 이 순서로 "왜 · 무엇을 · 어떻게 · 누가"에 답하면 됩니다.</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한 걸음 더 — Problem(문제 인식) · Solution(실현 가능성) · Scale-up(성장 전략) · Team(팀 구성)의 머리글자가 PSST입니다.</a:t>
            </a:r>
            <a:endParaRPr lang="en-US" sz="1800" dirty="0"/>
          </a:p>
        </p:txBody>
      </p:sp>
      <p:sp>
        <p:nvSpPr>
          <p:cNvPr id="16" name="Shape 14"/>
          <p:cNvSpPr/>
          <p:nvPr/>
        </p:nvSpPr>
        <p:spPr>
          <a:xfrm>
            <a:off x="6277356" y="1828800"/>
            <a:ext cx="5362956" cy="4480560"/>
          </a:xfrm>
          <a:prstGeom prst="roundRect">
            <a:avLst>
              <a:gd name="adj" fmla="val 2449"/>
            </a:avLst>
          </a:prstGeom>
          <a:solidFill>
            <a:srgbClr val="FFF3E8"/>
          </a:solidFill>
          <a:ln w="12700">
            <a:solidFill>
              <a:srgbClr val="E8640A"/>
            </a:solidFill>
            <a:prstDash val="solid"/>
          </a:ln>
          <a:effectLst>
            <a:outerShdw sx="100000" sy="100000" kx="0" ky="0" algn="bl" rotWithShape="0" blurRad="76200" dist="25400" dir="5400000">
              <a:srgbClr val="000000">
                <a:alpha val="8000"/>
              </a:srgbClr>
            </a:outerShdw>
          </a:effectLst>
        </p:spPr>
      </p:sp>
      <p:sp>
        <p:nvSpPr>
          <p:cNvPr id="17" name="Shape 15"/>
          <p:cNvSpPr/>
          <p:nvPr/>
        </p:nvSpPr>
        <p:spPr>
          <a:xfrm>
            <a:off x="6286500" y="1837944"/>
            <a:ext cx="5344668" cy="621792"/>
          </a:xfrm>
          <a:prstGeom prst="rect">
            <a:avLst/>
          </a:prstGeom>
          <a:solidFill>
            <a:srgbClr val="E8640A"/>
          </a:solidFill>
          <a:ln/>
        </p:spPr>
      </p:sp>
      <p:sp>
        <p:nvSpPr>
          <p:cNvPr id="18" name="Text 16"/>
          <p:cNvSpPr/>
          <p:nvPr/>
        </p:nvSpPr>
        <p:spPr>
          <a:xfrm>
            <a:off x="6515100"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아이템 한 줄</a:t>
            </a:r>
            <a:endParaRPr lang="en-US" sz="2200" dirty="0"/>
          </a:p>
        </p:txBody>
      </p:sp>
      <p:sp>
        <p:nvSpPr>
          <p:cNvPr id="19" name="Shape 17"/>
          <p:cNvSpPr/>
          <p:nvPr/>
        </p:nvSpPr>
        <p:spPr>
          <a:xfrm>
            <a:off x="11018520" y="1929384"/>
            <a:ext cx="438912" cy="438912"/>
          </a:xfrm>
          <a:prstGeom prst="ellipse">
            <a:avLst/>
          </a:prstGeom>
          <a:solidFill>
            <a:srgbClr val="FFFFFF"/>
          </a:solidFill>
          <a:ln/>
        </p:spPr>
      </p:sp>
      <p:sp>
        <p:nvSpPr>
          <p:cNvPr id="20" name="Shape 18"/>
          <p:cNvSpPr/>
          <p:nvPr/>
        </p:nvSpPr>
        <p:spPr>
          <a:xfrm>
            <a:off x="11160376" y="2043852"/>
            <a:ext cx="155199" cy="209976"/>
          </a:xfrm>
          <a:prstGeom prst="roundRect">
            <a:avLst>
              <a:gd name="adj" fmla="val 47134"/>
            </a:avLst>
          </a:prstGeom>
          <a:solidFill>
            <a:srgbClr val="E8640A"/>
          </a:solidFill>
          <a:ln/>
        </p:spPr>
      </p:sp>
      <p:sp>
        <p:nvSpPr>
          <p:cNvPr id="21" name="Shape 19"/>
          <p:cNvSpPr/>
          <p:nvPr/>
        </p:nvSpPr>
        <p:spPr>
          <a:xfrm>
            <a:off x="11192329" y="2089499"/>
            <a:ext cx="91294" cy="13694"/>
          </a:xfrm>
          <a:prstGeom prst="rect">
            <a:avLst/>
          </a:prstGeom>
          <a:solidFill>
            <a:srgbClr val="FFFFFF"/>
          </a:solidFill>
          <a:ln/>
        </p:spPr>
      </p:sp>
      <p:sp>
        <p:nvSpPr>
          <p:cNvPr id="22" name="Shape 20"/>
          <p:cNvSpPr/>
          <p:nvPr/>
        </p:nvSpPr>
        <p:spPr>
          <a:xfrm>
            <a:off x="11192329" y="2144275"/>
            <a:ext cx="91294" cy="13694"/>
          </a:xfrm>
          <a:prstGeom prst="rect">
            <a:avLst/>
          </a:prstGeom>
          <a:solidFill>
            <a:srgbClr val="FFFFFF"/>
          </a:solidFill>
          <a:ln/>
        </p:spPr>
      </p:sp>
      <p:sp>
        <p:nvSpPr>
          <p:cNvPr id="23" name="Shape 21"/>
          <p:cNvSpPr/>
          <p:nvPr/>
        </p:nvSpPr>
        <p:spPr>
          <a:xfrm>
            <a:off x="11192329" y="2199052"/>
            <a:ext cx="54776" cy="13694"/>
          </a:xfrm>
          <a:prstGeom prst="rect">
            <a:avLst/>
          </a:prstGeom>
          <a:solidFill>
            <a:srgbClr val="E8640A"/>
          </a:solidFill>
          <a:ln/>
        </p:spPr>
      </p:sp>
      <p:sp>
        <p:nvSpPr>
          <p:cNvPr id="24" name="Text 22"/>
          <p:cNvSpPr/>
          <p:nvPr/>
        </p:nvSpPr>
        <p:spPr>
          <a:xfrm>
            <a:off x="6515100" y="2596896"/>
            <a:ext cx="4887468" cy="3584448"/>
          </a:xfrm>
          <a:prstGeom prst="rect">
            <a:avLst/>
          </a:prstGeom>
          <a:noFill/>
          <a:ln/>
        </p:spPr>
        <p:txBody>
          <a:bodyPr wrap="square" lIns="0" tIns="0" rIns="0" bIns="0" rtlCol="0" anchor="t"/>
          <a:lstStyle/>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누구를 위해 · 무엇을 · 어떻게 다르게</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심사위원은 첫 줄로 사업을 잡습니다. 누구를 위해 · 무엇을 · 어떻게 다르게가 든 한 줄이 전체의 뼈대입니다.</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한 걸음 더 — 파트 1·2에서 만든 "작품 한 줄·제품 한 줄·IP 한 줄"이 그대로 아이템 한 줄이 됩니다.</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017A84"/>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A. </a:t>
            </a:r>
            <a:pPr indent="0" marL="0">
              <a:buNone/>
            </a:pPr>
            <a:r>
              <a:rPr lang="en-US" sz="4200" b="1" dirty="0">
                <a:solidFill>
                  <a:srgbClr val="E8640A"/>
                </a:solidFill>
                <a:latin typeface="Pretendard" pitchFamily="34" charset="0"/>
                <a:ea typeface="Pretendard" pitchFamily="34" charset="-122"/>
                <a:cs typeface="Pretendard" pitchFamily="34" charset="-120"/>
              </a:rPr>
              <a:t>사업계획서 기본</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필수 지식 8개 중 사업계획서 기본 3개 · 2/2 — 해설과 한 걸음 더는 워크북에</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017A84"/>
                </a:solidFill>
                <a:latin typeface="Pretendard" pitchFamily="34" charset="0"/>
                <a:ea typeface="Pretendard" pitchFamily="34" charset="-122"/>
                <a:cs typeface="Pretendard" pitchFamily="34" charset="-120"/>
              </a:rPr>
              <a:t>필요 지식</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5362956" cy="4480560"/>
          </a:xfrm>
          <a:prstGeom prst="roundRect">
            <a:avLst>
              <a:gd name="adj" fmla="val 2449"/>
            </a:avLst>
          </a:prstGeom>
          <a:solidFill>
            <a:srgbClr val="FFF3E8"/>
          </a:solidFill>
          <a:ln w="12700">
            <a:solidFill>
              <a:srgbClr val="E8640A"/>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5344668" cy="621792"/>
          </a:xfrm>
          <a:prstGeom prst="rect">
            <a:avLst/>
          </a:prstGeom>
          <a:solidFill>
            <a:srgbClr val="E8640A"/>
          </a:solidFill>
          <a:ln/>
        </p:spPr>
      </p:sp>
      <p:sp>
        <p:nvSpPr>
          <p:cNvPr id="9" name="Text 7"/>
          <p:cNvSpPr/>
          <p:nvPr/>
        </p:nvSpPr>
        <p:spPr>
          <a:xfrm>
            <a:off x="786384"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공고 읽는 법</a:t>
            </a:r>
            <a:endParaRPr lang="en-US" sz="2200" dirty="0"/>
          </a:p>
        </p:txBody>
      </p:sp>
      <p:sp>
        <p:nvSpPr>
          <p:cNvPr id="10" name="Shape 8"/>
          <p:cNvSpPr/>
          <p:nvPr/>
        </p:nvSpPr>
        <p:spPr>
          <a:xfrm>
            <a:off x="5289804" y="1929384"/>
            <a:ext cx="438912" cy="438912"/>
          </a:xfrm>
          <a:prstGeom prst="ellipse">
            <a:avLst/>
          </a:prstGeom>
          <a:solidFill>
            <a:srgbClr val="FFFFFF"/>
          </a:solidFill>
          <a:ln/>
        </p:spPr>
      </p:sp>
      <p:sp>
        <p:nvSpPr>
          <p:cNvPr id="11" name="Shape 9"/>
          <p:cNvSpPr/>
          <p:nvPr/>
        </p:nvSpPr>
        <p:spPr>
          <a:xfrm>
            <a:off x="5431660" y="2043852"/>
            <a:ext cx="155199" cy="209976"/>
          </a:xfrm>
          <a:prstGeom prst="roundRect">
            <a:avLst>
              <a:gd name="adj" fmla="val 47134"/>
            </a:avLst>
          </a:prstGeom>
          <a:solidFill>
            <a:srgbClr val="E8640A"/>
          </a:solidFill>
          <a:ln/>
        </p:spPr>
      </p:sp>
      <p:sp>
        <p:nvSpPr>
          <p:cNvPr id="12" name="Shape 10"/>
          <p:cNvSpPr/>
          <p:nvPr/>
        </p:nvSpPr>
        <p:spPr>
          <a:xfrm>
            <a:off x="5463613" y="2089499"/>
            <a:ext cx="91294" cy="13694"/>
          </a:xfrm>
          <a:prstGeom prst="rect">
            <a:avLst/>
          </a:prstGeom>
          <a:solidFill>
            <a:srgbClr val="FFFFFF"/>
          </a:solidFill>
          <a:ln/>
        </p:spPr>
      </p:sp>
      <p:sp>
        <p:nvSpPr>
          <p:cNvPr id="13" name="Shape 11"/>
          <p:cNvSpPr/>
          <p:nvPr/>
        </p:nvSpPr>
        <p:spPr>
          <a:xfrm>
            <a:off x="5463613" y="2144275"/>
            <a:ext cx="91294" cy="13694"/>
          </a:xfrm>
          <a:prstGeom prst="rect">
            <a:avLst/>
          </a:prstGeom>
          <a:solidFill>
            <a:srgbClr val="FFFFFF"/>
          </a:solidFill>
          <a:ln/>
        </p:spPr>
      </p:sp>
      <p:sp>
        <p:nvSpPr>
          <p:cNvPr id="14" name="Shape 12"/>
          <p:cNvSpPr/>
          <p:nvPr/>
        </p:nvSpPr>
        <p:spPr>
          <a:xfrm>
            <a:off x="5463613" y="2199052"/>
            <a:ext cx="54776" cy="13694"/>
          </a:xfrm>
          <a:prstGeom prst="rect">
            <a:avLst/>
          </a:prstGeom>
          <a:solidFill>
            <a:srgbClr val="E8640A"/>
          </a:solidFill>
          <a:ln/>
        </p:spPr>
      </p:sp>
      <p:sp>
        <p:nvSpPr>
          <p:cNvPr id="15" name="Text 13"/>
          <p:cNvSpPr/>
          <p:nvPr/>
        </p:nvSpPr>
        <p:spPr>
          <a:xfrm>
            <a:off x="786384" y="2596896"/>
            <a:ext cx="4887468" cy="3584448"/>
          </a:xfrm>
          <a:prstGeom prst="rect">
            <a:avLst/>
          </a:prstGeom>
          <a:noFill/>
          <a:ln/>
        </p:spPr>
        <p:txBody>
          <a:bodyPr wrap="square" lIns="0" tIns="0" rIns="0" bIns="0" rtlCol="0" anchor="t"/>
          <a:lstStyle/>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자격 · 항목 · 분량 · 배점</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공고문은 시험 범위입니다. 지원 자격 · 제출 항목 · 분량 제한 · 평가 배점 네 가지를 먼저 표로 뽑습니다.</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한 걸음 더 — 배점이 큰 항목에 분량을 더 씁니다.</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017A84"/>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B. </a:t>
            </a:r>
            <a:pPr indent="0" marL="0">
              <a:buNone/>
            </a:pPr>
            <a:r>
              <a:rPr lang="en-US" sz="4200" b="1" dirty="0">
                <a:solidFill>
                  <a:srgbClr val="E8640A"/>
                </a:solidFill>
                <a:latin typeface="Pretendard" pitchFamily="34" charset="0"/>
                <a:ea typeface="Pretendard" pitchFamily="34" charset="-122"/>
                <a:cs typeface="Pretendard" pitchFamily="34" charset="-120"/>
              </a:rPr>
              <a:t>심사 관점과 숫자</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필수 지식 8개 중 심사 관점과 숫자 3개 · 1/2 — 해설과 한 걸음 더는 워크북에</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017A84"/>
                </a:solidFill>
                <a:latin typeface="Pretendard" pitchFamily="34" charset="0"/>
                <a:ea typeface="Pretendard" pitchFamily="34" charset="-122"/>
                <a:cs typeface="Pretendard" pitchFamily="34" charset="-120"/>
              </a:rPr>
              <a:t>필요 지식</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5362956" cy="4480560"/>
          </a:xfrm>
          <a:prstGeom prst="roundRect">
            <a:avLst>
              <a:gd name="adj" fmla="val 2449"/>
            </a:avLst>
          </a:prstGeom>
          <a:solidFill>
            <a:srgbClr val="E7F2F3"/>
          </a:solidFill>
          <a:ln w="12700">
            <a:solidFill>
              <a:srgbClr val="017A84"/>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5344668" cy="621792"/>
          </a:xfrm>
          <a:prstGeom prst="rect">
            <a:avLst/>
          </a:prstGeom>
          <a:solidFill>
            <a:srgbClr val="017A84"/>
          </a:solidFill>
          <a:ln/>
        </p:spPr>
      </p:sp>
      <p:sp>
        <p:nvSpPr>
          <p:cNvPr id="9" name="Text 7"/>
          <p:cNvSpPr/>
          <p:nvPr/>
        </p:nvSpPr>
        <p:spPr>
          <a:xfrm>
            <a:off x="786384"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심사위원의 관점</a:t>
            </a:r>
            <a:endParaRPr lang="en-US" sz="2200" dirty="0"/>
          </a:p>
        </p:txBody>
      </p:sp>
      <p:sp>
        <p:nvSpPr>
          <p:cNvPr id="10" name="Shape 8"/>
          <p:cNvSpPr/>
          <p:nvPr/>
        </p:nvSpPr>
        <p:spPr>
          <a:xfrm>
            <a:off x="5289804" y="1929384"/>
            <a:ext cx="438912" cy="438912"/>
          </a:xfrm>
          <a:prstGeom prst="ellipse">
            <a:avLst/>
          </a:prstGeom>
          <a:solidFill>
            <a:srgbClr val="FFFFFF"/>
          </a:solidFill>
          <a:ln/>
        </p:spPr>
      </p:sp>
      <p:sp>
        <p:nvSpPr>
          <p:cNvPr id="11" name="Shape 9"/>
          <p:cNvSpPr/>
          <p:nvPr/>
        </p:nvSpPr>
        <p:spPr>
          <a:xfrm>
            <a:off x="5395143" y="2030158"/>
            <a:ext cx="196281" cy="150635"/>
          </a:xfrm>
          <a:prstGeom prst="roundRect">
            <a:avLst>
              <a:gd name="adj" fmla="val 97125"/>
            </a:avLst>
          </a:prstGeom>
          <a:solidFill>
            <a:srgbClr val="017A84"/>
          </a:solidFill>
          <a:ln/>
        </p:spPr>
      </p:sp>
      <p:sp>
        <p:nvSpPr>
          <p:cNvPr id="12" name="Shape 10"/>
          <p:cNvSpPr/>
          <p:nvPr/>
        </p:nvSpPr>
        <p:spPr>
          <a:xfrm rot="10800000">
            <a:off x="5440790" y="2171663"/>
            <a:ext cx="54776" cy="59341"/>
          </a:xfrm>
          <a:prstGeom prst="triangle">
            <a:avLst/>
          </a:prstGeom>
          <a:solidFill>
            <a:srgbClr val="017A84"/>
          </a:solidFill>
          <a:ln/>
        </p:spPr>
      </p:sp>
      <p:sp>
        <p:nvSpPr>
          <p:cNvPr id="13" name="Text 11"/>
          <p:cNvSpPr/>
          <p:nvPr/>
        </p:nvSpPr>
        <p:spPr>
          <a:xfrm>
            <a:off x="5431660" y="2034723"/>
            <a:ext cx="123246" cy="141505"/>
          </a:xfrm>
          <a:prstGeom prst="rect">
            <a:avLst/>
          </a:prstGeom>
          <a:noFill/>
          <a:ln/>
        </p:spPr>
        <p:txBody>
          <a:bodyPr wrap="square" lIns="0" tIns="0" rIns="0" bIns="0" rtlCol="0" anchor="ctr"/>
          <a:lstStyle/>
          <a:p>
            <a:pPr algn="ctr" indent="0" marL="0">
              <a:buNone/>
            </a:pPr>
            <a:r>
              <a:rPr lang="en-US" sz="1100" b="1" dirty="0">
                <a:solidFill>
                  <a:srgbClr val="FFFFFF"/>
                </a:solidFill>
                <a:latin typeface="Pretendard" pitchFamily="34" charset="0"/>
                <a:ea typeface="Pretendard" pitchFamily="34" charset="-122"/>
                <a:cs typeface="Pretendard" pitchFamily="34" charset="-120"/>
              </a:rPr>
              <a:t>?</a:t>
            </a:r>
            <a:endParaRPr lang="en-US" sz="1100" dirty="0"/>
          </a:p>
        </p:txBody>
      </p:sp>
      <p:sp>
        <p:nvSpPr>
          <p:cNvPr id="14" name="Shape 12"/>
          <p:cNvSpPr/>
          <p:nvPr/>
        </p:nvSpPr>
        <p:spPr>
          <a:xfrm>
            <a:off x="5554907" y="2189922"/>
            <a:ext cx="95858" cy="77600"/>
          </a:xfrm>
          <a:prstGeom prst="roundRect">
            <a:avLst>
              <a:gd name="adj" fmla="val 117835"/>
            </a:avLst>
          </a:prstGeom>
          <a:solidFill>
            <a:srgbClr val="E8640A"/>
          </a:solidFill>
          <a:ln/>
        </p:spPr>
      </p:sp>
      <p:sp>
        <p:nvSpPr>
          <p:cNvPr id="15" name="Text 13"/>
          <p:cNvSpPr/>
          <p:nvPr/>
        </p:nvSpPr>
        <p:spPr>
          <a:xfrm>
            <a:off x="786384" y="2596896"/>
            <a:ext cx="4887468" cy="3584448"/>
          </a:xfrm>
          <a:prstGeom prst="rect">
            <a:avLst/>
          </a:prstGeom>
          <a:noFill/>
          <a:ln/>
        </p:spPr>
        <p:txBody>
          <a:bodyPr wrap="square" lIns="0" tIns="0" rIns="0" bIns="0" rtlCol="0" anchor="t"/>
          <a:lstStyle/>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심사위원은 하루에 수십 편을 읽습니다. 첫 문장에 결론, 숫자에 근거, 형용사 대신 사실 — 이 셋이 있는 계획서가 남습니다.</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한 걸음 더 — "혁신적·최초·유일"은 읽는 순간 신뢰를 깎습니다.</a:t>
            </a:r>
            <a:endParaRPr lang="en-US" sz="1800" dirty="0"/>
          </a:p>
        </p:txBody>
      </p:sp>
      <p:sp>
        <p:nvSpPr>
          <p:cNvPr id="16" name="Shape 14"/>
          <p:cNvSpPr/>
          <p:nvPr/>
        </p:nvSpPr>
        <p:spPr>
          <a:xfrm>
            <a:off x="6277356" y="1828800"/>
            <a:ext cx="5362956" cy="4480560"/>
          </a:xfrm>
          <a:prstGeom prst="roundRect">
            <a:avLst>
              <a:gd name="adj" fmla="val 2449"/>
            </a:avLst>
          </a:prstGeom>
          <a:solidFill>
            <a:srgbClr val="E7F2F3"/>
          </a:solidFill>
          <a:ln w="12700">
            <a:solidFill>
              <a:srgbClr val="017A84"/>
            </a:solidFill>
            <a:prstDash val="solid"/>
          </a:ln>
          <a:effectLst>
            <a:outerShdw sx="100000" sy="100000" kx="0" ky="0" algn="bl" rotWithShape="0" blurRad="76200" dist="25400" dir="5400000">
              <a:srgbClr val="000000">
                <a:alpha val="8000"/>
              </a:srgbClr>
            </a:outerShdw>
          </a:effectLst>
        </p:spPr>
      </p:sp>
      <p:sp>
        <p:nvSpPr>
          <p:cNvPr id="17" name="Shape 15"/>
          <p:cNvSpPr/>
          <p:nvPr/>
        </p:nvSpPr>
        <p:spPr>
          <a:xfrm>
            <a:off x="6286500" y="1837944"/>
            <a:ext cx="5344668" cy="621792"/>
          </a:xfrm>
          <a:prstGeom prst="rect">
            <a:avLst/>
          </a:prstGeom>
          <a:solidFill>
            <a:srgbClr val="017A84"/>
          </a:solidFill>
          <a:ln/>
        </p:spPr>
      </p:sp>
      <p:sp>
        <p:nvSpPr>
          <p:cNvPr id="18" name="Text 16"/>
          <p:cNvSpPr/>
          <p:nvPr/>
        </p:nvSpPr>
        <p:spPr>
          <a:xfrm>
            <a:off x="6515100"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숫자로 말하기</a:t>
            </a:r>
            <a:endParaRPr lang="en-US" sz="2200" dirty="0"/>
          </a:p>
        </p:txBody>
      </p:sp>
      <p:sp>
        <p:nvSpPr>
          <p:cNvPr id="19" name="Shape 17"/>
          <p:cNvSpPr/>
          <p:nvPr/>
        </p:nvSpPr>
        <p:spPr>
          <a:xfrm>
            <a:off x="11018520" y="1929384"/>
            <a:ext cx="438912" cy="438912"/>
          </a:xfrm>
          <a:prstGeom prst="ellipse">
            <a:avLst/>
          </a:prstGeom>
          <a:solidFill>
            <a:srgbClr val="FFFFFF"/>
          </a:solidFill>
          <a:ln/>
        </p:spPr>
      </p:sp>
      <p:sp>
        <p:nvSpPr>
          <p:cNvPr id="20" name="Shape 18"/>
          <p:cNvSpPr/>
          <p:nvPr/>
        </p:nvSpPr>
        <p:spPr>
          <a:xfrm>
            <a:off x="11123859" y="2030158"/>
            <a:ext cx="196281" cy="150635"/>
          </a:xfrm>
          <a:prstGeom prst="roundRect">
            <a:avLst>
              <a:gd name="adj" fmla="val 97125"/>
            </a:avLst>
          </a:prstGeom>
          <a:solidFill>
            <a:srgbClr val="017A84"/>
          </a:solidFill>
          <a:ln/>
        </p:spPr>
      </p:sp>
      <p:sp>
        <p:nvSpPr>
          <p:cNvPr id="21" name="Shape 19"/>
          <p:cNvSpPr/>
          <p:nvPr/>
        </p:nvSpPr>
        <p:spPr>
          <a:xfrm rot="10800000">
            <a:off x="11169506" y="2171663"/>
            <a:ext cx="54776" cy="59341"/>
          </a:xfrm>
          <a:prstGeom prst="triangle">
            <a:avLst/>
          </a:prstGeom>
          <a:solidFill>
            <a:srgbClr val="017A84"/>
          </a:solidFill>
          <a:ln/>
        </p:spPr>
      </p:sp>
      <p:sp>
        <p:nvSpPr>
          <p:cNvPr id="22" name="Text 20"/>
          <p:cNvSpPr/>
          <p:nvPr/>
        </p:nvSpPr>
        <p:spPr>
          <a:xfrm>
            <a:off x="11160376" y="2034723"/>
            <a:ext cx="123246" cy="141505"/>
          </a:xfrm>
          <a:prstGeom prst="rect">
            <a:avLst/>
          </a:prstGeom>
          <a:noFill/>
          <a:ln/>
        </p:spPr>
        <p:txBody>
          <a:bodyPr wrap="square" lIns="0" tIns="0" rIns="0" bIns="0" rtlCol="0" anchor="ctr"/>
          <a:lstStyle/>
          <a:p>
            <a:pPr algn="ctr" indent="0" marL="0">
              <a:buNone/>
            </a:pPr>
            <a:r>
              <a:rPr lang="en-US" sz="1100" b="1" dirty="0">
                <a:solidFill>
                  <a:srgbClr val="FFFFFF"/>
                </a:solidFill>
                <a:latin typeface="Pretendard" pitchFamily="34" charset="0"/>
                <a:ea typeface="Pretendard" pitchFamily="34" charset="-122"/>
                <a:cs typeface="Pretendard" pitchFamily="34" charset="-120"/>
              </a:rPr>
              <a:t>?</a:t>
            </a:r>
            <a:endParaRPr lang="en-US" sz="1100" dirty="0"/>
          </a:p>
        </p:txBody>
      </p:sp>
      <p:sp>
        <p:nvSpPr>
          <p:cNvPr id="23" name="Shape 21"/>
          <p:cNvSpPr/>
          <p:nvPr/>
        </p:nvSpPr>
        <p:spPr>
          <a:xfrm>
            <a:off x="11283623" y="2189922"/>
            <a:ext cx="95858" cy="77600"/>
          </a:xfrm>
          <a:prstGeom prst="roundRect">
            <a:avLst>
              <a:gd name="adj" fmla="val 117835"/>
            </a:avLst>
          </a:prstGeom>
          <a:solidFill>
            <a:srgbClr val="E8640A"/>
          </a:solidFill>
          <a:ln/>
        </p:spPr>
      </p:sp>
      <p:sp>
        <p:nvSpPr>
          <p:cNvPr id="24" name="Text 22"/>
          <p:cNvSpPr/>
          <p:nvPr/>
        </p:nvSpPr>
        <p:spPr>
          <a:xfrm>
            <a:off x="6515100" y="2596896"/>
            <a:ext cx="4887468" cy="3584448"/>
          </a:xfrm>
          <a:prstGeom prst="rect">
            <a:avLst/>
          </a:prstGeom>
          <a:noFill/>
          <a:ln/>
        </p:spPr>
        <p:txBody>
          <a:bodyPr wrap="square" lIns="0" tIns="0" rIns="0" bIns="0" rtlCol="0" anchor="t"/>
          <a:lstStyle/>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단가 × 수량</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매출 목표는 소원이 아니라 곱셈입니다. 단가 × 수량, 그리고 수량의 근거.</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한 걸음 더 — "첫 해 1억"보다 "42,000원 × 300점 = 1,260만 원, 근거: 플리마켓 판매 실적"이 높은 점수를 받습니다.</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017A84"/>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B. </a:t>
            </a:r>
            <a:pPr indent="0" marL="0">
              <a:buNone/>
            </a:pPr>
            <a:r>
              <a:rPr lang="en-US" sz="4200" b="1" dirty="0">
                <a:solidFill>
                  <a:srgbClr val="E8640A"/>
                </a:solidFill>
                <a:latin typeface="Pretendard" pitchFamily="34" charset="0"/>
                <a:ea typeface="Pretendard" pitchFamily="34" charset="-122"/>
                <a:cs typeface="Pretendard" pitchFamily="34" charset="-120"/>
              </a:rPr>
              <a:t>심사 관점과 숫자</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필수 지식 8개 중 심사 관점과 숫자 3개 · 2/2 — 해설과 한 걸음 더는 워크북에</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017A84"/>
                </a:solidFill>
                <a:latin typeface="Pretendard" pitchFamily="34" charset="0"/>
                <a:ea typeface="Pretendard" pitchFamily="34" charset="-122"/>
                <a:cs typeface="Pretendard" pitchFamily="34" charset="-120"/>
              </a:rPr>
              <a:t>필요 지식</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5362956" cy="4480560"/>
          </a:xfrm>
          <a:prstGeom prst="roundRect">
            <a:avLst>
              <a:gd name="adj" fmla="val 2449"/>
            </a:avLst>
          </a:prstGeom>
          <a:solidFill>
            <a:srgbClr val="E7F2F3"/>
          </a:solidFill>
          <a:ln w="12700">
            <a:solidFill>
              <a:srgbClr val="017A84"/>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5344668" cy="621792"/>
          </a:xfrm>
          <a:prstGeom prst="rect">
            <a:avLst/>
          </a:prstGeom>
          <a:solidFill>
            <a:srgbClr val="017A84"/>
          </a:solidFill>
          <a:ln/>
        </p:spPr>
      </p:sp>
      <p:sp>
        <p:nvSpPr>
          <p:cNvPr id="9" name="Text 7"/>
          <p:cNvSpPr/>
          <p:nvPr/>
        </p:nvSpPr>
        <p:spPr>
          <a:xfrm>
            <a:off x="786384"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비즈니스 모델 캔버스 9칸</a:t>
            </a:r>
            <a:endParaRPr lang="en-US" sz="2200" dirty="0"/>
          </a:p>
        </p:txBody>
      </p:sp>
      <p:sp>
        <p:nvSpPr>
          <p:cNvPr id="10" name="Shape 8"/>
          <p:cNvSpPr/>
          <p:nvPr/>
        </p:nvSpPr>
        <p:spPr>
          <a:xfrm>
            <a:off x="5289804" y="1929384"/>
            <a:ext cx="438912" cy="438912"/>
          </a:xfrm>
          <a:prstGeom prst="ellipse">
            <a:avLst/>
          </a:prstGeom>
          <a:solidFill>
            <a:srgbClr val="FFFFFF"/>
          </a:solidFill>
          <a:ln/>
        </p:spPr>
      </p:sp>
      <p:sp>
        <p:nvSpPr>
          <p:cNvPr id="11" name="Shape 9"/>
          <p:cNvSpPr/>
          <p:nvPr/>
        </p:nvSpPr>
        <p:spPr>
          <a:xfrm>
            <a:off x="5395143" y="2030158"/>
            <a:ext cx="196281" cy="150635"/>
          </a:xfrm>
          <a:prstGeom prst="roundRect">
            <a:avLst>
              <a:gd name="adj" fmla="val 97125"/>
            </a:avLst>
          </a:prstGeom>
          <a:solidFill>
            <a:srgbClr val="017A84"/>
          </a:solidFill>
          <a:ln/>
        </p:spPr>
      </p:sp>
      <p:sp>
        <p:nvSpPr>
          <p:cNvPr id="12" name="Shape 10"/>
          <p:cNvSpPr/>
          <p:nvPr/>
        </p:nvSpPr>
        <p:spPr>
          <a:xfrm rot="10800000">
            <a:off x="5440790" y="2171663"/>
            <a:ext cx="54776" cy="59341"/>
          </a:xfrm>
          <a:prstGeom prst="triangle">
            <a:avLst/>
          </a:prstGeom>
          <a:solidFill>
            <a:srgbClr val="017A84"/>
          </a:solidFill>
          <a:ln/>
        </p:spPr>
      </p:sp>
      <p:sp>
        <p:nvSpPr>
          <p:cNvPr id="13" name="Text 11"/>
          <p:cNvSpPr/>
          <p:nvPr/>
        </p:nvSpPr>
        <p:spPr>
          <a:xfrm>
            <a:off x="5431660" y="2034723"/>
            <a:ext cx="123246" cy="141505"/>
          </a:xfrm>
          <a:prstGeom prst="rect">
            <a:avLst/>
          </a:prstGeom>
          <a:noFill/>
          <a:ln/>
        </p:spPr>
        <p:txBody>
          <a:bodyPr wrap="square" lIns="0" tIns="0" rIns="0" bIns="0" rtlCol="0" anchor="ctr"/>
          <a:lstStyle/>
          <a:p>
            <a:pPr algn="ctr" indent="0" marL="0">
              <a:buNone/>
            </a:pPr>
            <a:r>
              <a:rPr lang="en-US" sz="1100" b="1" dirty="0">
                <a:solidFill>
                  <a:srgbClr val="FFFFFF"/>
                </a:solidFill>
                <a:latin typeface="Pretendard" pitchFamily="34" charset="0"/>
                <a:ea typeface="Pretendard" pitchFamily="34" charset="-122"/>
                <a:cs typeface="Pretendard" pitchFamily="34" charset="-120"/>
              </a:rPr>
              <a:t>?</a:t>
            </a:r>
            <a:endParaRPr lang="en-US" sz="1100" dirty="0"/>
          </a:p>
        </p:txBody>
      </p:sp>
      <p:sp>
        <p:nvSpPr>
          <p:cNvPr id="14" name="Shape 12"/>
          <p:cNvSpPr/>
          <p:nvPr/>
        </p:nvSpPr>
        <p:spPr>
          <a:xfrm>
            <a:off x="5554907" y="2189922"/>
            <a:ext cx="95858" cy="77600"/>
          </a:xfrm>
          <a:prstGeom prst="roundRect">
            <a:avLst>
              <a:gd name="adj" fmla="val 117835"/>
            </a:avLst>
          </a:prstGeom>
          <a:solidFill>
            <a:srgbClr val="E8640A"/>
          </a:solidFill>
          <a:ln/>
        </p:spPr>
      </p:sp>
      <p:sp>
        <p:nvSpPr>
          <p:cNvPr id="15" name="Text 13"/>
          <p:cNvSpPr/>
          <p:nvPr/>
        </p:nvSpPr>
        <p:spPr>
          <a:xfrm>
            <a:off x="786384" y="2596896"/>
            <a:ext cx="4887468" cy="3584448"/>
          </a:xfrm>
          <a:prstGeom prst="rect">
            <a:avLst/>
          </a:prstGeom>
          <a:noFill/>
          <a:ln/>
        </p:spPr>
        <p:txBody>
          <a:bodyPr wrap="square" lIns="0" tIns="0" rIns="0" bIns="0" rtlCol="0" anchor="t"/>
          <a:lstStyle/>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사업을 한 장에 그리는 표입니다. 고객 · 가치 · 채널 · 관계 · 수익 · 자원 · 활동 · 파트너 · 비용.</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한 걸음 더 — 성장 전략 항목의 재료가 됩니다.</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017A84"/>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C. </a:t>
            </a:r>
            <a:pPr indent="0" marL="0">
              <a:buNone/>
            </a:pPr>
            <a:r>
              <a:rPr lang="en-US" sz="4200" b="1" dirty="0">
                <a:solidFill>
                  <a:srgbClr val="E8640A"/>
                </a:solidFill>
                <a:latin typeface="Pretendard" pitchFamily="34" charset="0"/>
                <a:ea typeface="Pretendard" pitchFamily="34" charset="-122"/>
                <a:cs typeface="Pretendard" pitchFamily="34" charset="-120"/>
              </a:rPr>
              <a:t>AI로 쓰기의 원칙</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필수 지식 8개 중 AI로 쓰기의 원칙 2개 — 해설과 한 걸음 더는 워크북에</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017A84"/>
                </a:solidFill>
                <a:latin typeface="Pretendard" pitchFamily="34" charset="0"/>
                <a:ea typeface="Pretendard" pitchFamily="34" charset="-122"/>
                <a:cs typeface="Pretendard" pitchFamily="34" charset="-120"/>
              </a:rPr>
              <a:t>필요 지식</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5362956" cy="4480560"/>
          </a:xfrm>
          <a:prstGeom prst="roundRect">
            <a:avLst>
              <a:gd name="adj" fmla="val 2449"/>
            </a:avLst>
          </a:prstGeom>
          <a:solidFill>
            <a:srgbClr val="F7EBF3"/>
          </a:solidFill>
          <a:ln w="12700">
            <a:solidFill>
              <a:srgbClr val="B0508C"/>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5344668" cy="621792"/>
          </a:xfrm>
          <a:prstGeom prst="rect">
            <a:avLst/>
          </a:prstGeom>
          <a:solidFill>
            <a:srgbClr val="B0508C"/>
          </a:solidFill>
          <a:ln/>
        </p:spPr>
      </p:sp>
      <p:sp>
        <p:nvSpPr>
          <p:cNvPr id="9" name="Text 7"/>
          <p:cNvSpPr/>
          <p:nvPr/>
        </p:nvSpPr>
        <p:spPr>
          <a:xfrm>
            <a:off x="786384"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AI로 초안 뽑되, 내 문장으로…</a:t>
            </a:r>
            <a:endParaRPr lang="en-US" sz="2200" dirty="0"/>
          </a:p>
        </p:txBody>
      </p:sp>
      <p:sp>
        <p:nvSpPr>
          <p:cNvPr id="10" name="Shape 8"/>
          <p:cNvSpPr/>
          <p:nvPr/>
        </p:nvSpPr>
        <p:spPr>
          <a:xfrm>
            <a:off x="5289804" y="1929384"/>
            <a:ext cx="438912" cy="438912"/>
          </a:xfrm>
          <a:prstGeom prst="ellipse">
            <a:avLst/>
          </a:prstGeom>
          <a:solidFill>
            <a:srgbClr val="FFFFFF"/>
          </a:solidFill>
          <a:ln/>
        </p:spPr>
      </p:sp>
      <p:sp>
        <p:nvSpPr>
          <p:cNvPr id="11" name="Shape 9"/>
          <p:cNvSpPr/>
          <p:nvPr/>
        </p:nvSpPr>
        <p:spPr>
          <a:xfrm>
            <a:off x="5413402" y="2043852"/>
            <a:ext cx="150635" cy="150635"/>
          </a:xfrm>
          <a:prstGeom prst="ellipse">
            <a:avLst/>
          </a:prstGeom>
          <a:solidFill>
            <a:srgbClr val="FFFFFF"/>
          </a:solidFill>
          <a:ln w="13314">
            <a:solidFill>
              <a:srgbClr val="B0508C"/>
            </a:solidFill>
            <a:prstDash val="solid"/>
          </a:ln>
        </p:spPr>
      </p:sp>
      <p:sp>
        <p:nvSpPr>
          <p:cNvPr id="12" name="Shape 10"/>
          <p:cNvSpPr/>
          <p:nvPr/>
        </p:nvSpPr>
        <p:spPr>
          <a:xfrm rot="2700000">
            <a:off x="5532083" y="2185357"/>
            <a:ext cx="77600" cy="27388"/>
          </a:xfrm>
          <a:prstGeom prst="rect">
            <a:avLst/>
          </a:prstGeom>
          <a:solidFill>
            <a:srgbClr val="E8640A"/>
          </a:solidFill>
          <a:ln/>
        </p:spPr>
      </p:sp>
      <p:sp>
        <p:nvSpPr>
          <p:cNvPr id="13" name="Text 11"/>
          <p:cNvSpPr/>
          <p:nvPr/>
        </p:nvSpPr>
        <p:spPr>
          <a:xfrm>
            <a:off x="786384" y="2596896"/>
            <a:ext cx="4887468" cy="3584448"/>
          </a:xfrm>
          <a:prstGeom prst="rect">
            <a:avLst/>
          </a:prstGeom>
          <a:noFill/>
          <a:ln/>
        </p:spPr>
        <p:txBody>
          <a:bodyPr wrap="square" lIns="0" tIns="0" rIns="0" bIns="0" rtlCol="0" anchor="t"/>
          <a:lstStyle/>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AI로 초안 뽑되, 내 문장으로 고치기</a:t>
            </a:r>
            <a:endParaRPr lang="en-US" sz="1800" dirty="0"/>
          </a:p>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AI 초안은 출발점입니다. 그대로 내면 다른 지원자의 초안과 닮은 상투적 문장이 됩니다. 사실 추가 · 형용사 삭제 · 내 경험으로 고칩니다.</a:t>
            </a:r>
            <a:endParaRPr lang="en-US" sz="1800" dirty="0"/>
          </a:p>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한 걸음 더 — 항목별 프롬프트는 초안 → 다듬기 → 역질문 → 검증 순서입니다.</a:t>
            </a:r>
            <a:endParaRPr lang="en-US" sz="1800" dirty="0"/>
          </a:p>
        </p:txBody>
      </p:sp>
      <p:sp>
        <p:nvSpPr>
          <p:cNvPr id="14" name="Shape 12"/>
          <p:cNvSpPr/>
          <p:nvPr/>
        </p:nvSpPr>
        <p:spPr>
          <a:xfrm>
            <a:off x="6277356" y="1828800"/>
            <a:ext cx="5362956" cy="4480560"/>
          </a:xfrm>
          <a:prstGeom prst="roundRect">
            <a:avLst>
              <a:gd name="adj" fmla="val 2449"/>
            </a:avLst>
          </a:prstGeom>
          <a:solidFill>
            <a:srgbClr val="F7EBF3"/>
          </a:solidFill>
          <a:ln w="12700">
            <a:solidFill>
              <a:srgbClr val="B0508C"/>
            </a:solidFill>
            <a:prstDash val="solid"/>
          </a:ln>
          <a:effectLst>
            <a:outerShdw sx="100000" sy="100000" kx="0" ky="0" algn="bl" rotWithShape="0" blurRad="76200" dist="25400" dir="5400000">
              <a:srgbClr val="000000">
                <a:alpha val="8000"/>
              </a:srgbClr>
            </a:outerShdw>
          </a:effectLst>
        </p:spPr>
      </p:sp>
      <p:sp>
        <p:nvSpPr>
          <p:cNvPr id="15" name="Shape 13"/>
          <p:cNvSpPr/>
          <p:nvPr/>
        </p:nvSpPr>
        <p:spPr>
          <a:xfrm>
            <a:off x="6286500" y="1837944"/>
            <a:ext cx="5344668" cy="621792"/>
          </a:xfrm>
          <a:prstGeom prst="rect">
            <a:avLst/>
          </a:prstGeom>
          <a:solidFill>
            <a:srgbClr val="B0508C"/>
          </a:solidFill>
          <a:ln/>
        </p:spPr>
      </p:sp>
      <p:sp>
        <p:nvSpPr>
          <p:cNvPr id="16" name="Text 14"/>
          <p:cNvSpPr/>
          <p:nvPr/>
        </p:nvSpPr>
        <p:spPr>
          <a:xfrm>
            <a:off x="6515100"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표절과 AI 사용 규정</a:t>
            </a:r>
            <a:endParaRPr lang="en-US" sz="2200" dirty="0"/>
          </a:p>
        </p:txBody>
      </p:sp>
      <p:sp>
        <p:nvSpPr>
          <p:cNvPr id="17" name="Shape 15"/>
          <p:cNvSpPr/>
          <p:nvPr/>
        </p:nvSpPr>
        <p:spPr>
          <a:xfrm>
            <a:off x="11018520" y="1929384"/>
            <a:ext cx="438912" cy="438912"/>
          </a:xfrm>
          <a:prstGeom prst="ellipse">
            <a:avLst/>
          </a:prstGeom>
          <a:solidFill>
            <a:srgbClr val="FFFFFF"/>
          </a:solidFill>
          <a:ln/>
        </p:spPr>
      </p:sp>
      <p:sp>
        <p:nvSpPr>
          <p:cNvPr id="18" name="Shape 16"/>
          <p:cNvSpPr/>
          <p:nvPr/>
        </p:nvSpPr>
        <p:spPr>
          <a:xfrm>
            <a:off x="11142118" y="2043852"/>
            <a:ext cx="150635" cy="150635"/>
          </a:xfrm>
          <a:prstGeom prst="ellipse">
            <a:avLst/>
          </a:prstGeom>
          <a:solidFill>
            <a:srgbClr val="FFFFFF"/>
          </a:solidFill>
          <a:ln w="13314">
            <a:solidFill>
              <a:srgbClr val="B0508C"/>
            </a:solidFill>
            <a:prstDash val="solid"/>
          </a:ln>
        </p:spPr>
      </p:sp>
      <p:sp>
        <p:nvSpPr>
          <p:cNvPr id="19" name="Shape 17"/>
          <p:cNvSpPr/>
          <p:nvPr/>
        </p:nvSpPr>
        <p:spPr>
          <a:xfrm rot="2700000">
            <a:off x="11260799" y="2185357"/>
            <a:ext cx="77600" cy="27388"/>
          </a:xfrm>
          <a:prstGeom prst="rect">
            <a:avLst/>
          </a:prstGeom>
          <a:solidFill>
            <a:srgbClr val="E8640A"/>
          </a:solidFill>
          <a:ln/>
        </p:spPr>
      </p:sp>
      <p:sp>
        <p:nvSpPr>
          <p:cNvPr id="20" name="Text 18"/>
          <p:cNvSpPr/>
          <p:nvPr/>
        </p:nvSpPr>
        <p:spPr>
          <a:xfrm>
            <a:off x="6515100" y="2596896"/>
            <a:ext cx="4887468" cy="3584448"/>
          </a:xfrm>
          <a:prstGeom prst="rect">
            <a:avLst/>
          </a:prstGeom>
          <a:noFill/>
          <a:ln/>
        </p:spPr>
        <p:txBody>
          <a:bodyPr wrap="square" lIns="0" tIns="0" rIns="0" bIns="0" rtlCol="0" anchor="t"/>
          <a:lstStyle/>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다른 사업계획서의 문장을 옮기면 표절입니다. AI 사용에 대한 규정은 공고마다 다르니 원문을 확인합니다.</a:t>
            </a:r>
            <a:endParaRPr lang="en-US" sz="1800" dirty="0"/>
          </a:p>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한 걸음 더 — 공개된 우수 사례를 참고하되 구조만 배우고 문장은 내 것으로 씁니다.</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017A84"/>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확장 지식</a:t>
            </a:r>
            <a:pPr indent="0" marL="0">
              <a:buNone/>
            </a:pPr>
            <a:r>
              <a:rPr lang="en-US" sz="4200" b="1" dirty="0">
                <a:solidFill>
                  <a:srgbClr val="002D5A"/>
                </a:solidFill>
                <a:latin typeface="Pretendard" pitchFamily="34" charset="0"/>
                <a:ea typeface="Pretendard" pitchFamily="34" charset="-122"/>
                <a:cs typeface="Pretendard" pitchFamily="34" charset="-120"/>
              </a:rPr>
              <a:t> — 더 가면 좋은 것</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필요할 때 워크북에서 펴 봄</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017A84"/>
                </a:solidFill>
                <a:latin typeface="Pretendard" pitchFamily="34" charset="0"/>
                <a:ea typeface="Pretendard" pitchFamily="34" charset="-122"/>
                <a:cs typeface="Pretendard" pitchFamily="34" charset="-120"/>
              </a:rPr>
              <a:t>필요 지식</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Text 5"/>
          <p:cNvSpPr/>
          <p:nvPr/>
        </p:nvSpPr>
        <p:spPr>
          <a:xfrm>
            <a:off x="548640" y="1828800"/>
            <a:ext cx="5362956" cy="4480560"/>
          </a:xfrm>
          <a:prstGeom prst="rect">
            <a:avLst/>
          </a:prstGeom>
          <a:noFill/>
          <a:ln/>
        </p:spPr>
        <p:txBody>
          <a:bodyPr wrap="square" lIns="0" tIns="0" rIns="0" bIns="0" rtlCol="0" anchor="t"/>
          <a:lstStyle/>
          <a:p>
            <a:pPr marL="101600" indent="-101600">
              <a:lnSpc>
                <a:spcPct val="145000"/>
              </a:lnSpc>
              <a:buSzPct val="100000"/>
              <a:buChar char="•"/>
            </a:pPr>
            <a:r>
              <a:rPr lang="en-US" sz="1800" dirty="0">
                <a:solidFill>
                  <a:srgbClr val="333333"/>
                </a:solidFill>
                <a:latin typeface="Pretendard" pitchFamily="34" charset="0"/>
                <a:ea typeface="Pretendard" pitchFamily="34" charset="-122"/>
                <a:cs typeface="Pretendard" pitchFamily="34" charset="-120"/>
              </a:rPr>
              <a:t>1분 피칭 대본</a:t>
            </a:r>
            <a:endParaRPr lang="en-US" sz="1800" dirty="0"/>
          </a:p>
          <a:p>
            <a:pPr marL="101600" indent="-101600">
              <a:lnSpc>
                <a:spcPct val="145000"/>
              </a:lnSpc>
              <a:buSzPct val="100000"/>
              <a:buChar char="•"/>
            </a:pPr>
            <a:r>
              <a:rPr lang="en-US" sz="1800" dirty="0">
                <a:solidFill>
                  <a:srgbClr val="333333"/>
                </a:solidFill>
                <a:latin typeface="Pretendard" pitchFamily="34" charset="0"/>
                <a:ea typeface="Pretendard" pitchFamily="34" charset="-122"/>
                <a:cs typeface="Pretendard" pitchFamily="34" charset="-120"/>
              </a:rPr>
              <a:t>발표 슬라이드 10장 골격</a:t>
            </a:r>
            <a:endParaRPr lang="en-US" sz="1800" dirty="0"/>
          </a:p>
          <a:p>
            <a:pPr marL="101600" indent="-101600">
              <a:lnSpc>
                <a:spcPct val="145000"/>
              </a:lnSpc>
              <a:buSzPct val="100000"/>
              <a:buChar char="•"/>
            </a:pPr>
            <a:r>
              <a:rPr lang="en-US" sz="1800" dirty="0">
                <a:solidFill>
                  <a:srgbClr val="333333"/>
                </a:solidFill>
                <a:latin typeface="Pretendard" pitchFamily="34" charset="0"/>
                <a:ea typeface="Pretendard" pitchFamily="34" charset="-122"/>
                <a:cs typeface="Pretendard" pitchFamily="34" charset="-120"/>
              </a:rPr>
              <a:t>멘토링 활용법</a:t>
            </a:r>
            <a:endParaRPr lang="en-US" sz="1800" dirty="0"/>
          </a:p>
          <a:p>
            <a:pPr marL="101600" indent="-101600">
              <a:lnSpc>
                <a:spcPct val="145000"/>
              </a:lnSpc>
              <a:buSzPct val="100000"/>
              <a:buChar char="•"/>
            </a:pPr>
            <a:r>
              <a:rPr lang="en-US" sz="1800" dirty="0">
                <a:solidFill>
                  <a:srgbClr val="333333"/>
                </a:solidFill>
                <a:latin typeface="Pretendard" pitchFamily="34" charset="0"/>
                <a:ea typeface="Pretendard" pitchFamily="34" charset="-122"/>
                <a:cs typeface="Pretendard" pitchFamily="34" charset="-120"/>
              </a:rPr>
              <a:t>예술 분야 지원사업 찾기</a:t>
            </a:r>
            <a:endParaRPr lang="en-US" sz="1800" dirty="0"/>
          </a:p>
        </p:txBody>
      </p:sp>
      <p:sp>
        <p:nvSpPr>
          <p:cNvPr id="8" name="Text 6"/>
          <p:cNvSpPr/>
          <p:nvPr/>
        </p:nvSpPr>
        <p:spPr>
          <a:xfrm>
            <a:off x="6277356" y="1828800"/>
            <a:ext cx="5362956" cy="4480560"/>
          </a:xfrm>
          <a:prstGeom prst="rect">
            <a:avLst/>
          </a:prstGeom>
          <a:noFill/>
          <a:ln/>
        </p:spPr>
        <p:txBody>
          <a:bodyPr wrap="square" lIns="0" tIns="0" rIns="0" bIns="0" rtlCol="0" anchor="t"/>
          <a:lstStyle/>
          <a:p>
            <a:pPr marL="101600" indent="-101600">
              <a:lnSpc>
                <a:spcPct val="145000"/>
              </a:lnSpc>
              <a:buSzPct val="100000"/>
              <a:buChar char="•"/>
            </a:pPr>
            <a:r>
              <a:rPr lang="en-US" sz="1800" dirty="0">
                <a:solidFill>
                  <a:srgbClr val="333333"/>
                </a:solidFill>
                <a:latin typeface="Pretendard" pitchFamily="34" charset="0"/>
                <a:ea typeface="Pretendard" pitchFamily="34" charset="-122"/>
                <a:cs typeface="Pretendard" pitchFamily="34" charset="-120"/>
              </a:rPr>
              <a:t>지원사업 이후</a:t>
            </a:r>
            <a:endParaRPr lang="en-US" sz="1800" dirty="0"/>
          </a:p>
          <a:p>
            <a:pPr marL="101600" indent="-101600">
              <a:lnSpc>
                <a:spcPct val="145000"/>
              </a:lnSpc>
              <a:buSzPct val="100000"/>
              <a:buChar char="•"/>
            </a:pPr>
            <a:r>
              <a:rPr lang="en-US" sz="1800" dirty="0">
                <a:solidFill>
                  <a:srgbClr val="333333"/>
                </a:solidFill>
                <a:latin typeface="Pretendard" pitchFamily="34" charset="0"/>
                <a:ea typeface="Pretendard" pitchFamily="34" charset="-122"/>
                <a:cs typeface="Pretendard" pitchFamily="34" charset="-120"/>
              </a:rPr>
              <a:t>사업자 등록과 세금</a:t>
            </a:r>
            <a:endParaRPr lang="en-US" sz="1800" dirty="0"/>
          </a:p>
          <a:p>
            <a:pPr marL="101600" indent="-101600">
              <a:lnSpc>
                <a:spcPct val="145000"/>
              </a:lnSpc>
              <a:buSzPct val="100000"/>
              <a:buChar char="•"/>
            </a:pPr>
            <a:r>
              <a:rPr lang="en-US" sz="1800" dirty="0">
                <a:solidFill>
                  <a:srgbClr val="333333"/>
                </a:solidFill>
                <a:latin typeface="Pretendard" pitchFamily="34" charset="0"/>
                <a:ea typeface="Pretendard" pitchFamily="34" charset="-122"/>
                <a:cs typeface="Pretendard" pitchFamily="34" charset="-120"/>
              </a:rPr>
              <a:t>환각과 숫자</a:t>
            </a:r>
            <a:endParaRPr lang="en-US" sz="1800" dirty="0"/>
          </a:p>
          <a:p>
            <a:pPr marL="101600" indent="-101600">
              <a:lnSpc>
                <a:spcPct val="145000"/>
              </a:lnSpc>
              <a:buSzPct val="100000"/>
              <a:buChar char="•"/>
            </a:pPr>
            <a:r>
              <a:rPr lang="en-US" sz="1800" dirty="0">
                <a:solidFill>
                  <a:srgbClr val="333333"/>
                </a:solidFill>
                <a:latin typeface="Pretendard" pitchFamily="34" charset="0"/>
                <a:ea typeface="Pretendard" pitchFamily="34" charset="-122"/>
                <a:cs typeface="Pretendard" pitchFamily="34" charset="-120"/>
              </a:rPr>
              <a:t>최종 책임은 나</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02D5A"/>
          </a:solidFill>
          <a:ln/>
        </p:spPr>
      </p:sp>
      <p:sp>
        <p:nvSpPr>
          <p:cNvPr id="3" name="Shape 1"/>
          <p:cNvSpPr/>
          <p:nvPr/>
        </p:nvSpPr>
        <p:spPr>
          <a:xfrm>
            <a:off x="0" y="0"/>
            <a:ext cx="12188952" cy="146304"/>
          </a:xfrm>
          <a:prstGeom prst="rect">
            <a:avLst/>
          </a:prstGeom>
          <a:solidFill>
            <a:srgbClr val="B0508C"/>
          </a:solidFill>
          <a:ln/>
        </p:spPr>
      </p:sp>
      <p:sp>
        <p:nvSpPr>
          <p:cNvPr id="4" name="Shape 2"/>
          <p:cNvSpPr/>
          <p:nvPr/>
        </p:nvSpPr>
        <p:spPr>
          <a:xfrm>
            <a:off x="8549640" y="1783080"/>
            <a:ext cx="3200400" cy="3200400"/>
          </a:xfrm>
          <a:prstGeom prst="ellipse">
            <a:avLst/>
          </a:prstGeom>
          <a:solidFill>
            <a:srgbClr val="0A3D72"/>
          </a:solidFill>
          <a:ln/>
        </p:spPr>
      </p:sp>
      <p:sp>
        <p:nvSpPr>
          <p:cNvPr id="5" name="Shape 3"/>
          <p:cNvSpPr/>
          <p:nvPr/>
        </p:nvSpPr>
        <p:spPr>
          <a:xfrm>
            <a:off x="9924898" y="2446020"/>
            <a:ext cx="449885" cy="1462126"/>
          </a:xfrm>
          <a:prstGeom prst="rect">
            <a:avLst/>
          </a:prstGeom>
          <a:solidFill>
            <a:srgbClr val="FFFFFF"/>
          </a:solidFill>
          <a:ln/>
        </p:spPr>
      </p:sp>
      <p:sp>
        <p:nvSpPr>
          <p:cNvPr id="6" name="Shape 4"/>
          <p:cNvSpPr/>
          <p:nvPr/>
        </p:nvSpPr>
        <p:spPr>
          <a:xfrm>
            <a:off x="9924898" y="2296058"/>
            <a:ext cx="449885" cy="187452"/>
          </a:xfrm>
          <a:prstGeom prst="rect">
            <a:avLst/>
          </a:prstGeom>
          <a:solidFill>
            <a:srgbClr val="B0508C"/>
          </a:solidFill>
          <a:ln/>
        </p:spPr>
      </p:sp>
      <p:sp>
        <p:nvSpPr>
          <p:cNvPr id="7" name="Shape 5"/>
          <p:cNvSpPr/>
          <p:nvPr/>
        </p:nvSpPr>
        <p:spPr>
          <a:xfrm rot="10800000">
            <a:off x="9924898" y="3908146"/>
            <a:ext cx="449885" cy="487375"/>
          </a:xfrm>
          <a:prstGeom prst="triangle">
            <a:avLst/>
          </a:prstGeom>
          <a:solidFill>
            <a:srgbClr val="002D5A"/>
          </a:solidFill>
          <a:ln/>
        </p:spPr>
      </p:sp>
      <p:sp>
        <p:nvSpPr>
          <p:cNvPr id="8" name="Shape 6"/>
          <p:cNvSpPr/>
          <p:nvPr/>
        </p:nvSpPr>
        <p:spPr>
          <a:xfrm>
            <a:off x="9512503" y="4545482"/>
            <a:ext cx="1274674" cy="112471"/>
          </a:xfrm>
          <a:prstGeom prst="rect">
            <a:avLst/>
          </a:prstGeom>
          <a:solidFill>
            <a:srgbClr val="5B93C6"/>
          </a:solidFill>
          <a:ln/>
        </p:spPr>
      </p:sp>
      <p:sp>
        <p:nvSpPr>
          <p:cNvPr id="9" name="Text 7"/>
          <p:cNvSpPr/>
          <p:nvPr/>
        </p:nvSpPr>
        <p:spPr>
          <a:xfrm>
            <a:off x="914400" y="1554480"/>
            <a:ext cx="6949440" cy="365760"/>
          </a:xfrm>
          <a:prstGeom prst="rect">
            <a:avLst/>
          </a:prstGeom>
          <a:noFill/>
          <a:ln/>
        </p:spPr>
        <p:txBody>
          <a:bodyPr wrap="square" lIns="0" tIns="0" rIns="0" bIns="0" rtlCol="0" anchor="ctr"/>
          <a:lstStyle/>
          <a:p>
            <a:pPr indent="0" marL="0">
              <a:buNone/>
            </a:pPr>
            <a:r>
              <a:rPr lang="en-US" sz="2000" b="1" dirty="0">
                <a:solidFill>
                  <a:srgbClr val="B0508C"/>
                </a:solidFill>
                <a:latin typeface="Pretendard" pitchFamily="34" charset="0"/>
                <a:ea typeface="Pretendard" pitchFamily="34" charset="-122"/>
                <a:cs typeface="Pretendard" pitchFamily="34" charset="-120"/>
              </a:rPr>
              <a:t>3. 창업 사업계획서 작성</a:t>
            </a:r>
            <a:endParaRPr lang="en-US" sz="2000" dirty="0"/>
          </a:p>
        </p:txBody>
      </p:sp>
      <p:sp>
        <p:nvSpPr>
          <p:cNvPr id="10" name="Text 8"/>
          <p:cNvSpPr/>
          <p:nvPr/>
        </p:nvSpPr>
        <p:spPr>
          <a:xfrm>
            <a:off x="914400" y="1993392"/>
            <a:ext cx="7132320" cy="1554480"/>
          </a:xfrm>
          <a:prstGeom prst="rect">
            <a:avLst/>
          </a:prstGeom>
          <a:noFill/>
          <a:ln/>
        </p:spPr>
        <p:txBody>
          <a:bodyPr wrap="square" lIns="0" tIns="0" rIns="0" bIns="0" rtlCol="0" anchor="ctr"/>
          <a:lstStyle/>
          <a:p>
            <a:pPr indent="0" marL="0">
              <a:lnSpc>
                <a:spcPct val="115000"/>
              </a:lnSpc>
              <a:buNone/>
            </a:pPr>
            <a:r>
              <a:rPr lang="en-US" sz="4800" b="1" dirty="0">
                <a:solidFill>
                  <a:srgbClr val="FFFFFF"/>
                </a:solidFill>
                <a:latin typeface="Pretendard" pitchFamily="34" charset="0"/>
                <a:ea typeface="Pretendard" pitchFamily="34" charset="-122"/>
                <a:cs typeface="Pretendard" pitchFamily="34" charset="-120"/>
              </a:rPr>
              <a:t>다. 실습 1</a:t>
            </a:r>
            <a:endParaRPr lang="en-US" sz="4800" dirty="0"/>
          </a:p>
        </p:txBody>
      </p:sp>
      <p:sp>
        <p:nvSpPr>
          <p:cNvPr id="11" name="Shape 9"/>
          <p:cNvSpPr/>
          <p:nvPr/>
        </p:nvSpPr>
        <p:spPr>
          <a:xfrm>
            <a:off x="914400" y="3703320"/>
            <a:ext cx="1828800" cy="54864"/>
          </a:xfrm>
          <a:prstGeom prst="rect">
            <a:avLst/>
          </a:prstGeom>
          <a:solidFill>
            <a:srgbClr val="B0508C"/>
          </a:solidFill>
          <a:ln/>
        </p:spPr>
      </p:sp>
      <p:sp>
        <p:nvSpPr>
          <p:cNvPr id="12" name="Text 10"/>
          <p:cNvSpPr/>
          <p:nvPr/>
        </p:nvSpPr>
        <p:spPr>
          <a:xfrm>
            <a:off x="914400" y="3931920"/>
            <a:ext cx="6949440" cy="822960"/>
          </a:xfrm>
          <a:prstGeom prst="rect">
            <a:avLst/>
          </a:prstGeom>
          <a:noFill/>
          <a:ln/>
        </p:spPr>
        <p:txBody>
          <a:bodyPr wrap="square" lIns="0" tIns="0" rIns="0" bIns="0" rtlCol="0" anchor="t"/>
          <a:lstStyle/>
          <a:p>
            <a:pPr indent="0" marL="0">
              <a:lnSpc>
                <a:spcPct val="140000"/>
              </a:lnSpc>
              <a:buNone/>
            </a:pPr>
            <a:r>
              <a:rPr lang="en-US" sz="1800" dirty="0">
                <a:solidFill>
                  <a:srgbClr val="DCE6F0"/>
                </a:solidFill>
                <a:latin typeface="Pretendard" pitchFamily="34" charset="0"/>
                <a:ea typeface="Pretendard" pitchFamily="34" charset="-122"/>
                <a:cs typeface="Pretendard" pitchFamily="34" charset="-120"/>
              </a:rPr>
              <a:t>AI 인터뷰형으로 사업계획서 초안 (파트 1·2 산출물 투입)</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항목별 가이드</a:t>
            </a:r>
            <a:pPr indent="0" marL="0">
              <a:buNone/>
            </a:pPr>
            <a:r>
              <a:rPr lang="en-US" sz="4200" b="1" dirty="0">
                <a:solidFill>
                  <a:srgbClr val="002D5A"/>
                </a:solidFill>
                <a:latin typeface="Pretendard" pitchFamily="34" charset="0"/>
                <a:ea typeface="Pretendard" pitchFamily="34" charset="-122"/>
                <a:cs typeface="Pretendard" pitchFamily="34" charset="-120"/>
              </a:rPr>
              <a:t> + 프롬프트 4종</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항목마다 가이드 한 벌과 프롬프트 네 종 — 막힌 자리의 것을 꺼내 씀</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2567178" cy="3291840"/>
          </a:xfrm>
          <a:prstGeom prst="roundRect">
            <a:avLst>
              <a:gd name="adj" fmla="val 4274"/>
            </a:avLst>
          </a:prstGeom>
          <a:solidFill>
            <a:srgbClr val="FFF3E8"/>
          </a:solidFill>
          <a:ln w="12700">
            <a:solidFill>
              <a:srgbClr val="E8640A"/>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2548890" cy="621792"/>
          </a:xfrm>
          <a:prstGeom prst="rect">
            <a:avLst/>
          </a:prstGeom>
          <a:solidFill>
            <a:srgbClr val="E8640A"/>
          </a:solidFill>
          <a:ln/>
        </p:spPr>
      </p:sp>
      <p:sp>
        <p:nvSpPr>
          <p:cNvPr id="9" name="Text 7"/>
          <p:cNvSpPr/>
          <p:nvPr/>
        </p:nvSpPr>
        <p:spPr>
          <a:xfrm>
            <a:off x="786384" y="1837944"/>
            <a:ext cx="1671066"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초안</a:t>
            </a:r>
            <a:endParaRPr lang="en-US" sz="2200" dirty="0"/>
          </a:p>
        </p:txBody>
      </p:sp>
      <p:sp>
        <p:nvSpPr>
          <p:cNvPr id="10" name="Shape 8"/>
          <p:cNvSpPr/>
          <p:nvPr/>
        </p:nvSpPr>
        <p:spPr>
          <a:xfrm>
            <a:off x="2494026" y="1929384"/>
            <a:ext cx="438912" cy="438912"/>
          </a:xfrm>
          <a:prstGeom prst="ellipse">
            <a:avLst/>
          </a:prstGeom>
          <a:solidFill>
            <a:srgbClr val="FFFFFF"/>
          </a:solidFill>
          <a:ln/>
        </p:spPr>
      </p:sp>
      <p:sp>
        <p:nvSpPr>
          <p:cNvPr id="11" name="Shape 9"/>
          <p:cNvSpPr/>
          <p:nvPr/>
        </p:nvSpPr>
        <p:spPr>
          <a:xfrm>
            <a:off x="2635882" y="2043852"/>
            <a:ext cx="155199" cy="209976"/>
          </a:xfrm>
          <a:prstGeom prst="roundRect">
            <a:avLst>
              <a:gd name="adj" fmla="val 47134"/>
            </a:avLst>
          </a:prstGeom>
          <a:solidFill>
            <a:srgbClr val="E8640A"/>
          </a:solidFill>
          <a:ln/>
        </p:spPr>
      </p:sp>
      <p:sp>
        <p:nvSpPr>
          <p:cNvPr id="12" name="Shape 10"/>
          <p:cNvSpPr/>
          <p:nvPr/>
        </p:nvSpPr>
        <p:spPr>
          <a:xfrm>
            <a:off x="2667835" y="2089499"/>
            <a:ext cx="91294" cy="13694"/>
          </a:xfrm>
          <a:prstGeom prst="rect">
            <a:avLst/>
          </a:prstGeom>
          <a:solidFill>
            <a:srgbClr val="FFFFFF"/>
          </a:solidFill>
          <a:ln/>
        </p:spPr>
      </p:sp>
      <p:sp>
        <p:nvSpPr>
          <p:cNvPr id="13" name="Shape 11"/>
          <p:cNvSpPr/>
          <p:nvPr/>
        </p:nvSpPr>
        <p:spPr>
          <a:xfrm>
            <a:off x="2667835" y="2144275"/>
            <a:ext cx="91294" cy="13694"/>
          </a:xfrm>
          <a:prstGeom prst="rect">
            <a:avLst/>
          </a:prstGeom>
          <a:solidFill>
            <a:srgbClr val="FFFFFF"/>
          </a:solidFill>
          <a:ln/>
        </p:spPr>
      </p:sp>
      <p:sp>
        <p:nvSpPr>
          <p:cNvPr id="14" name="Shape 12"/>
          <p:cNvSpPr/>
          <p:nvPr/>
        </p:nvSpPr>
        <p:spPr>
          <a:xfrm>
            <a:off x="2667835" y="2199052"/>
            <a:ext cx="54776" cy="13694"/>
          </a:xfrm>
          <a:prstGeom prst="rect">
            <a:avLst/>
          </a:prstGeom>
          <a:solidFill>
            <a:srgbClr val="E8640A"/>
          </a:solidFill>
          <a:ln/>
        </p:spPr>
      </p:sp>
      <p:sp>
        <p:nvSpPr>
          <p:cNvPr id="15" name="Text 13"/>
          <p:cNvSpPr/>
          <p:nvPr/>
        </p:nvSpPr>
        <p:spPr>
          <a:xfrm>
            <a:off x="786384" y="2596896"/>
            <a:ext cx="2091690" cy="2395728"/>
          </a:xfrm>
          <a:prstGeom prst="rect">
            <a:avLst/>
          </a:prstGeom>
          <a:noFill/>
          <a:ln/>
        </p:spPr>
        <p:txBody>
          <a:bodyPr wrap="square" lIns="0" tIns="0" rIns="0" bIns="0" rtlCol="0" anchor="t"/>
          <a:lstStyle/>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1. 초안 만들기</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내 사업 정보로 첫 초안</a:t>
            </a:r>
            <a:endParaRPr lang="en-US" sz="1800" dirty="0"/>
          </a:p>
        </p:txBody>
      </p:sp>
      <p:sp>
        <p:nvSpPr>
          <p:cNvPr id="16" name="Shape 14"/>
          <p:cNvSpPr/>
          <p:nvPr/>
        </p:nvSpPr>
        <p:spPr>
          <a:xfrm>
            <a:off x="3390138" y="1828800"/>
            <a:ext cx="2567178" cy="3291840"/>
          </a:xfrm>
          <a:prstGeom prst="roundRect">
            <a:avLst>
              <a:gd name="adj" fmla="val 4274"/>
            </a:avLst>
          </a:prstGeom>
          <a:solidFill>
            <a:srgbClr val="E7F2F3"/>
          </a:solidFill>
          <a:ln w="12700">
            <a:solidFill>
              <a:srgbClr val="017A84"/>
            </a:solidFill>
            <a:prstDash val="solid"/>
          </a:ln>
          <a:effectLst>
            <a:outerShdw sx="100000" sy="100000" kx="0" ky="0" algn="bl" rotWithShape="0" blurRad="76200" dist="25400" dir="5400000">
              <a:srgbClr val="000000">
                <a:alpha val="8000"/>
              </a:srgbClr>
            </a:outerShdw>
          </a:effectLst>
        </p:spPr>
      </p:sp>
      <p:sp>
        <p:nvSpPr>
          <p:cNvPr id="17" name="Shape 15"/>
          <p:cNvSpPr/>
          <p:nvPr/>
        </p:nvSpPr>
        <p:spPr>
          <a:xfrm>
            <a:off x="3399282" y="1837944"/>
            <a:ext cx="2548890" cy="621792"/>
          </a:xfrm>
          <a:prstGeom prst="rect">
            <a:avLst/>
          </a:prstGeom>
          <a:solidFill>
            <a:srgbClr val="017A84"/>
          </a:solidFill>
          <a:ln/>
        </p:spPr>
      </p:sp>
      <p:sp>
        <p:nvSpPr>
          <p:cNvPr id="18" name="Text 16"/>
          <p:cNvSpPr/>
          <p:nvPr/>
        </p:nvSpPr>
        <p:spPr>
          <a:xfrm>
            <a:off x="3627882" y="1837944"/>
            <a:ext cx="1671066"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다듬기</a:t>
            </a:r>
            <a:endParaRPr lang="en-US" sz="2200" dirty="0"/>
          </a:p>
        </p:txBody>
      </p:sp>
      <p:sp>
        <p:nvSpPr>
          <p:cNvPr id="19" name="Shape 17"/>
          <p:cNvSpPr/>
          <p:nvPr/>
        </p:nvSpPr>
        <p:spPr>
          <a:xfrm>
            <a:off x="5335524" y="1929384"/>
            <a:ext cx="438912" cy="438912"/>
          </a:xfrm>
          <a:prstGeom prst="ellipse">
            <a:avLst/>
          </a:prstGeom>
          <a:solidFill>
            <a:srgbClr val="FFFFFF"/>
          </a:solidFill>
          <a:ln/>
        </p:spPr>
      </p:sp>
      <p:sp>
        <p:nvSpPr>
          <p:cNvPr id="20" name="Shape 18"/>
          <p:cNvSpPr/>
          <p:nvPr/>
        </p:nvSpPr>
        <p:spPr>
          <a:xfrm>
            <a:off x="5440863" y="2030158"/>
            <a:ext cx="196281" cy="150635"/>
          </a:xfrm>
          <a:prstGeom prst="roundRect">
            <a:avLst>
              <a:gd name="adj" fmla="val 97125"/>
            </a:avLst>
          </a:prstGeom>
          <a:solidFill>
            <a:srgbClr val="017A84"/>
          </a:solidFill>
          <a:ln/>
        </p:spPr>
      </p:sp>
      <p:sp>
        <p:nvSpPr>
          <p:cNvPr id="21" name="Shape 19"/>
          <p:cNvSpPr/>
          <p:nvPr/>
        </p:nvSpPr>
        <p:spPr>
          <a:xfrm rot="10800000">
            <a:off x="5486510" y="2171663"/>
            <a:ext cx="54776" cy="59341"/>
          </a:xfrm>
          <a:prstGeom prst="triangle">
            <a:avLst/>
          </a:prstGeom>
          <a:solidFill>
            <a:srgbClr val="017A84"/>
          </a:solidFill>
          <a:ln/>
        </p:spPr>
      </p:sp>
      <p:sp>
        <p:nvSpPr>
          <p:cNvPr id="22" name="Text 20"/>
          <p:cNvSpPr/>
          <p:nvPr/>
        </p:nvSpPr>
        <p:spPr>
          <a:xfrm>
            <a:off x="5477380" y="2034723"/>
            <a:ext cx="123246" cy="141505"/>
          </a:xfrm>
          <a:prstGeom prst="rect">
            <a:avLst/>
          </a:prstGeom>
          <a:noFill/>
          <a:ln/>
        </p:spPr>
        <p:txBody>
          <a:bodyPr wrap="square" lIns="0" tIns="0" rIns="0" bIns="0" rtlCol="0" anchor="ctr"/>
          <a:lstStyle/>
          <a:p>
            <a:pPr algn="ctr" indent="0" marL="0">
              <a:buNone/>
            </a:pPr>
            <a:r>
              <a:rPr lang="en-US" sz="1100" b="1" dirty="0">
                <a:solidFill>
                  <a:srgbClr val="FFFFFF"/>
                </a:solidFill>
                <a:latin typeface="Pretendard" pitchFamily="34" charset="0"/>
                <a:ea typeface="Pretendard" pitchFamily="34" charset="-122"/>
                <a:cs typeface="Pretendard" pitchFamily="34" charset="-120"/>
              </a:rPr>
              <a:t>?</a:t>
            </a:r>
            <a:endParaRPr lang="en-US" sz="1100" dirty="0"/>
          </a:p>
        </p:txBody>
      </p:sp>
      <p:sp>
        <p:nvSpPr>
          <p:cNvPr id="23" name="Shape 21"/>
          <p:cNvSpPr/>
          <p:nvPr/>
        </p:nvSpPr>
        <p:spPr>
          <a:xfrm>
            <a:off x="5600627" y="2189922"/>
            <a:ext cx="95858" cy="77600"/>
          </a:xfrm>
          <a:prstGeom prst="roundRect">
            <a:avLst>
              <a:gd name="adj" fmla="val 117835"/>
            </a:avLst>
          </a:prstGeom>
          <a:solidFill>
            <a:srgbClr val="E8640A"/>
          </a:solidFill>
          <a:ln/>
        </p:spPr>
      </p:sp>
      <p:sp>
        <p:nvSpPr>
          <p:cNvPr id="24" name="Text 22"/>
          <p:cNvSpPr/>
          <p:nvPr/>
        </p:nvSpPr>
        <p:spPr>
          <a:xfrm>
            <a:off x="3627882" y="2596896"/>
            <a:ext cx="2091690" cy="2395728"/>
          </a:xfrm>
          <a:prstGeom prst="rect">
            <a:avLst/>
          </a:prstGeom>
          <a:noFill/>
          <a:ln/>
        </p:spPr>
        <p:txBody>
          <a:bodyPr wrap="square" lIns="0" tIns="0" rIns="0" bIns="0" rtlCol="0" anchor="t"/>
          <a:lstStyle/>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2. 내 초안 다듬기</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심사 관점으로 고침</a:t>
            </a:r>
            <a:endParaRPr lang="en-US" sz="1800" dirty="0"/>
          </a:p>
        </p:txBody>
      </p:sp>
      <p:sp>
        <p:nvSpPr>
          <p:cNvPr id="25" name="Shape 23"/>
          <p:cNvSpPr/>
          <p:nvPr/>
        </p:nvSpPr>
        <p:spPr>
          <a:xfrm>
            <a:off x="6231636" y="1828800"/>
            <a:ext cx="2567178" cy="3291840"/>
          </a:xfrm>
          <a:prstGeom prst="roundRect">
            <a:avLst>
              <a:gd name="adj" fmla="val 4274"/>
            </a:avLst>
          </a:prstGeom>
          <a:solidFill>
            <a:srgbClr val="F7EBF3"/>
          </a:solidFill>
          <a:ln w="12700">
            <a:solidFill>
              <a:srgbClr val="B0508C"/>
            </a:solidFill>
            <a:prstDash val="solid"/>
          </a:ln>
          <a:effectLst>
            <a:outerShdw sx="100000" sy="100000" kx="0" ky="0" algn="bl" rotWithShape="0" blurRad="76200" dist="25400" dir="5400000">
              <a:srgbClr val="000000">
                <a:alpha val="8000"/>
              </a:srgbClr>
            </a:outerShdw>
          </a:effectLst>
        </p:spPr>
      </p:sp>
      <p:sp>
        <p:nvSpPr>
          <p:cNvPr id="26" name="Shape 24"/>
          <p:cNvSpPr/>
          <p:nvPr/>
        </p:nvSpPr>
        <p:spPr>
          <a:xfrm>
            <a:off x="6240780" y="1837944"/>
            <a:ext cx="2548890" cy="621792"/>
          </a:xfrm>
          <a:prstGeom prst="rect">
            <a:avLst/>
          </a:prstGeom>
          <a:solidFill>
            <a:srgbClr val="B0508C"/>
          </a:solidFill>
          <a:ln/>
        </p:spPr>
      </p:sp>
      <p:sp>
        <p:nvSpPr>
          <p:cNvPr id="27" name="Text 25"/>
          <p:cNvSpPr/>
          <p:nvPr/>
        </p:nvSpPr>
        <p:spPr>
          <a:xfrm>
            <a:off x="6469380" y="1837944"/>
            <a:ext cx="1671066"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역질문</a:t>
            </a:r>
            <a:endParaRPr lang="en-US" sz="2200" dirty="0"/>
          </a:p>
        </p:txBody>
      </p:sp>
      <p:sp>
        <p:nvSpPr>
          <p:cNvPr id="28" name="Shape 26"/>
          <p:cNvSpPr/>
          <p:nvPr/>
        </p:nvSpPr>
        <p:spPr>
          <a:xfrm>
            <a:off x="8177022" y="1929384"/>
            <a:ext cx="438912" cy="438912"/>
          </a:xfrm>
          <a:prstGeom prst="ellipse">
            <a:avLst/>
          </a:prstGeom>
          <a:solidFill>
            <a:srgbClr val="FFFFFF"/>
          </a:solidFill>
          <a:ln/>
        </p:spPr>
      </p:sp>
      <p:sp>
        <p:nvSpPr>
          <p:cNvPr id="29" name="Shape 27"/>
          <p:cNvSpPr/>
          <p:nvPr/>
        </p:nvSpPr>
        <p:spPr>
          <a:xfrm>
            <a:off x="8300620" y="2043852"/>
            <a:ext cx="150635" cy="150635"/>
          </a:xfrm>
          <a:prstGeom prst="ellipse">
            <a:avLst/>
          </a:prstGeom>
          <a:solidFill>
            <a:srgbClr val="FFFFFF"/>
          </a:solidFill>
          <a:ln w="13314">
            <a:solidFill>
              <a:srgbClr val="B0508C"/>
            </a:solidFill>
            <a:prstDash val="solid"/>
          </a:ln>
        </p:spPr>
      </p:sp>
      <p:sp>
        <p:nvSpPr>
          <p:cNvPr id="30" name="Shape 28"/>
          <p:cNvSpPr/>
          <p:nvPr/>
        </p:nvSpPr>
        <p:spPr>
          <a:xfrm rot="2700000">
            <a:off x="8419301" y="2185357"/>
            <a:ext cx="77600" cy="27388"/>
          </a:xfrm>
          <a:prstGeom prst="rect">
            <a:avLst/>
          </a:prstGeom>
          <a:solidFill>
            <a:srgbClr val="E8640A"/>
          </a:solidFill>
          <a:ln/>
        </p:spPr>
      </p:sp>
      <p:sp>
        <p:nvSpPr>
          <p:cNvPr id="31" name="Text 29"/>
          <p:cNvSpPr/>
          <p:nvPr/>
        </p:nvSpPr>
        <p:spPr>
          <a:xfrm>
            <a:off x="6469380" y="2596896"/>
            <a:ext cx="2091690" cy="2395728"/>
          </a:xfrm>
          <a:prstGeom prst="rect">
            <a:avLst/>
          </a:prstGeom>
          <a:noFill/>
          <a:ln/>
        </p:spPr>
        <p:txBody>
          <a:bodyPr wrap="square" lIns="0" tIns="0" rIns="0" bIns="0" rtlCol="0" anchor="t"/>
          <a:lstStyle/>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3. AI가 먼저 묻게 하기</a:t>
            </a:r>
            <a:endParaRPr lang="en-US" sz="1800" dirty="0"/>
          </a:p>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빈 곳을 질문으로 채움</a:t>
            </a:r>
            <a:endParaRPr lang="en-US" sz="1800" dirty="0"/>
          </a:p>
        </p:txBody>
      </p:sp>
      <p:sp>
        <p:nvSpPr>
          <p:cNvPr id="32" name="Shape 30"/>
          <p:cNvSpPr/>
          <p:nvPr/>
        </p:nvSpPr>
        <p:spPr>
          <a:xfrm>
            <a:off x="9073134" y="1828800"/>
            <a:ext cx="2567178" cy="3291840"/>
          </a:xfrm>
          <a:prstGeom prst="roundRect">
            <a:avLst>
              <a:gd name="adj" fmla="val 4274"/>
            </a:avLst>
          </a:prstGeom>
          <a:solidFill>
            <a:srgbClr val="E9F4EE"/>
          </a:solidFill>
          <a:ln w="12700">
            <a:solidFill>
              <a:srgbClr val="228B5E"/>
            </a:solidFill>
            <a:prstDash val="solid"/>
          </a:ln>
          <a:effectLst>
            <a:outerShdw sx="100000" sy="100000" kx="0" ky="0" algn="bl" rotWithShape="0" blurRad="76200" dist="25400" dir="5400000">
              <a:srgbClr val="000000">
                <a:alpha val="8000"/>
              </a:srgbClr>
            </a:outerShdw>
          </a:effectLst>
        </p:spPr>
      </p:sp>
      <p:sp>
        <p:nvSpPr>
          <p:cNvPr id="33" name="Shape 31"/>
          <p:cNvSpPr/>
          <p:nvPr/>
        </p:nvSpPr>
        <p:spPr>
          <a:xfrm>
            <a:off x="9082278" y="1837944"/>
            <a:ext cx="2548890" cy="621792"/>
          </a:xfrm>
          <a:prstGeom prst="rect">
            <a:avLst/>
          </a:prstGeom>
          <a:solidFill>
            <a:srgbClr val="228B5E"/>
          </a:solidFill>
          <a:ln/>
        </p:spPr>
      </p:sp>
      <p:sp>
        <p:nvSpPr>
          <p:cNvPr id="34" name="Text 32"/>
          <p:cNvSpPr/>
          <p:nvPr/>
        </p:nvSpPr>
        <p:spPr>
          <a:xfrm>
            <a:off x="9310878" y="1837944"/>
            <a:ext cx="1671066"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검증</a:t>
            </a:r>
            <a:endParaRPr lang="en-US" sz="2200" dirty="0"/>
          </a:p>
        </p:txBody>
      </p:sp>
      <p:sp>
        <p:nvSpPr>
          <p:cNvPr id="35" name="Shape 33"/>
          <p:cNvSpPr/>
          <p:nvPr/>
        </p:nvSpPr>
        <p:spPr>
          <a:xfrm>
            <a:off x="11018520" y="1929384"/>
            <a:ext cx="438912" cy="438912"/>
          </a:xfrm>
          <a:prstGeom prst="ellipse">
            <a:avLst/>
          </a:prstGeom>
          <a:solidFill>
            <a:srgbClr val="FFFFFF"/>
          </a:solidFill>
          <a:ln/>
        </p:spPr>
      </p:sp>
      <p:sp>
        <p:nvSpPr>
          <p:cNvPr id="36" name="Shape 34"/>
          <p:cNvSpPr/>
          <p:nvPr/>
        </p:nvSpPr>
        <p:spPr>
          <a:xfrm>
            <a:off x="11142118" y="2030158"/>
            <a:ext cx="191717" cy="141505"/>
          </a:xfrm>
          <a:prstGeom prst="roundRect">
            <a:avLst>
              <a:gd name="adj" fmla="val 77544"/>
            </a:avLst>
          </a:prstGeom>
          <a:solidFill>
            <a:srgbClr val="228B5E"/>
          </a:solidFill>
          <a:ln/>
        </p:spPr>
      </p:sp>
      <p:sp>
        <p:nvSpPr>
          <p:cNvPr id="37" name="Shape 35"/>
          <p:cNvSpPr/>
          <p:nvPr/>
        </p:nvSpPr>
        <p:spPr>
          <a:xfrm>
            <a:off x="11183200" y="2071240"/>
            <a:ext cx="36517" cy="36517"/>
          </a:xfrm>
          <a:prstGeom prst="ellipse">
            <a:avLst/>
          </a:prstGeom>
          <a:solidFill>
            <a:srgbClr val="FFFFFF"/>
          </a:solidFill>
          <a:ln/>
        </p:spPr>
      </p:sp>
      <p:sp>
        <p:nvSpPr>
          <p:cNvPr id="38" name="Shape 36"/>
          <p:cNvSpPr/>
          <p:nvPr/>
        </p:nvSpPr>
        <p:spPr>
          <a:xfrm>
            <a:off x="11256235" y="2071240"/>
            <a:ext cx="36517" cy="36517"/>
          </a:xfrm>
          <a:prstGeom prst="ellipse">
            <a:avLst/>
          </a:prstGeom>
          <a:solidFill>
            <a:srgbClr val="FFFFFF"/>
          </a:solidFill>
          <a:ln/>
        </p:spPr>
      </p:sp>
      <p:sp>
        <p:nvSpPr>
          <p:cNvPr id="39" name="Shape 37"/>
          <p:cNvSpPr/>
          <p:nvPr/>
        </p:nvSpPr>
        <p:spPr>
          <a:xfrm>
            <a:off x="11206023" y="2130581"/>
            <a:ext cx="63906" cy="13694"/>
          </a:xfrm>
          <a:prstGeom prst="rect">
            <a:avLst/>
          </a:prstGeom>
          <a:solidFill>
            <a:srgbClr val="E8640A"/>
          </a:solidFill>
          <a:ln/>
        </p:spPr>
      </p:sp>
      <p:sp>
        <p:nvSpPr>
          <p:cNvPr id="40" name="Shape 38"/>
          <p:cNvSpPr/>
          <p:nvPr/>
        </p:nvSpPr>
        <p:spPr>
          <a:xfrm>
            <a:off x="11233411" y="1984511"/>
            <a:ext cx="9129" cy="45647"/>
          </a:xfrm>
          <a:prstGeom prst="rect">
            <a:avLst/>
          </a:prstGeom>
          <a:solidFill>
            <a:srgbClr val="E8640A"/>
          </a:solidFill>
          <a:ln/>
        </p:spPr>
      </p:sp>
      <p:sp>
        <p:nvSpPr>
          <p:cNvPr id="41" name="Shape 39"/>
          <p:cNvSpPr/>
          <p:nvPr/>
        </p:nvSpPr>
        <p:spPr>
          <a:xfrm>
            <a:off x="11215153" y="1952559"/>
            <a:ext cx="45647" cy="45647"/>
          </a:xfrm>
          <a:prstGeom prst="ellipse">
            <a:avLst/>
          </a:prstGeom>
          <a:solidFill>
            <a:srgbClr val="E8640A"/>
          </a:solidFill>
          <a:ln/>
        </p:spPr>
      </p:sp>
      <p:sp>
        <p:nvSpPr>
          <p:cNvPr id="42" name="Shape 40"/>
          <p:cNvSpPr/>
          <p:nvPr/>
        </p:nvSpPr>
        <p:spPr>
          <a:xfrm>
            <a:off x="11160376" y="2185357"/>
            <a:ext cx="155199" cy="91294"/>
          </a:xfrm>
          <a:prstGeom prst="roundRect">
            <a:avLst>
              <a:gd name="adj" fmla="val 100160"/>
            </a:avLst>
          </a:prstGeom>
          <a:solidFill>
            <a:srgbClr val="228B5E"/>
          </a:solidFill>
          <a:ln/>
        </p:spPr>
      </p:sp>
      <p:sp>
        <p:nvSpPr>
          <p:cNvPr id="43" name="Shape 41"/>
          <p:cNvSpPr/>
          <p:nvPr/>
        </p:nvSpPr>
        <p:spPr>
          <a:xfrm>
            <a:off x="11119294" y="2199052"/>
            <a:ext cx="31953" cy="13694"/>
          </a:xfrm>
          <a:prstGeom prst="rect">
            <a:avLst/>
          </a:prstGeom>
          <a:solidFill>
            <a:srgbClr val="228B5E"/>
          </a:solidFill>
          <a:ln/>
        </p:spPr>
      </p:sp>
      <p:sp>
        <p:nvSpPr>
          <p:cNvPr id="44" name="Shape 42"/>
          <p:cNvSpPr/>
          <p:nvPr/>
        </p:nvSpPr>
        <p:spPr>
          <a:xfrm>
            <a:off x="11324705" y="2199052"/>
            <a:ext cx="31953" cy="13694"/>
          </a:xfrm>
          <a:prstGeom prst="rect">
            <a:avLst/>
          </a:prstGeom>
          <a:solidFill>
            <a:srgbClr val="228B5E"/>
          </a:solidFill>
          <a:ln/>
        </p:spPr>
      </p:sp>
      <p:sp>
        <p:nvSpPr>
          <p:cNvPr id="45" name="Text 43"/>
          <p:cNvSpPr/>
          <p:nvPr/>
        </p:nvSpPr>
        <p:spPr>
          <a:xfrm>
            <a:off x="9310878" y="2596896"/>
            <a:ext cx="2091690" cy="2395728"/>
          </a:xfrm>
          <a:prstGeom prst="rect">
            <a:avLst/>
          </a:prstGeom>
          <a:noFill/>
          <a:ln/>
        </p:spPr>
        <p:txBody>
          <a:bodyPr wrap="square" lIns="0" tIns="0" rIns="0" bIns="0" rtlCol="0" anchor="t"/>
          <a:lstStyle/>
          <a:p>
            <a:pPr indent="0" marL="0">
              <a:lnSpc>
                <a:spcPct val="155000"/>
              </a:lnSpc>
              <a:buNone/>
            </a:pPr>
            <a:r>
              <a:rPr lang="en-US" sz="1800" b="1" dirty="0">
                <a:solidFill>
                  <a:srgbClr val="228B5E"/>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4. 제출 전 검증</a:t>
            </a:r>
            <a:endParaRPr lang="en-US" sz="1800" dirty="0"/>
          </a:p>
          <a:p>
            <a:pPr indent="0" marL="0">
              <a:lnSpc>
                <a:spcPct val="155000"/>
              </a:lnSpc>
              <a:buNone/>
            </a:pPr>
            <a:r>
              <a:rPr lang="en-US" sz="1800" b="1" dirty="0">
                <a:solidFill>
                  <a:srgbClr val="228B5E"/>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누락 · 과장 · 숫자 근거</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가. </a:t>
            </a:r>
            <a:pPr indent="0" marL="0">
              <a:buNone/>
            </a:pPr>
            <a:r>
              <a:rPr lang="en-US" sz="4200" b="1" dirty="0">
                <a:solidFill>
                  <a:srgbClr val="E8640A"/>
                </a:solidFill>
                <a:latin typeface="Pretendard" pitchFamily="34" charset="0"/>
                <a:ea typeface="Pretendard" pitchFamily="34" charset="-122"/>
                <a:cs typeface="Pretendard" pitchFamily="34" charset="-120"/>
              </a:rPr>
              <a:t>아이템명과 한 줄 소개</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일반 현황</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심사위원은 이 줄로 무엇을 하는 사업인지를 3초 안에 잡습니다.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아이템명(제품·서비스·콘텐츠 이름) · 한 줄 소개 — 누구를 위해 · 무엇을 · 어떻게 다르게 · 사업 분야와 창업 여부(예비/기창업)</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"혁신적·차세대·최초" 같은 형용사 · 기술 용어만 나열 · 두 문장 이상</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아이템명 1줄 + 소개 1문장(40자 안팎)</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https://snb-k-bridge.netlify.app/courses/art-startup/prompts#p3-general</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가. </a:t>
            </a:r>
            <a:pPr indent="0" marL="0">
              <a:buNone/>
            </a:pPr>
            <a:r>
              <a:rPr lang="en-US" sz="4200" b="1" dirty="0">
                <a:solidFill>
                  <a:srgbClr val="E8640A"/>
                </a:solidFill>
                <a:latin typeface="Pretendard" pitchFamily="34" charset="0"/>
                <a:ea typeface="Pretendard" pitchFamily="34" charset="-122"/>
                <a:cs typeface="Pretendard" pitchFamily="34" charset="-120"/>
              </a:rPr>
              <a:t>아이템의 배경과 필요성</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1. 문제 인식 (Problem)</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왜 지금 이 아이템이 필요한가를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고객이 겪는 구체적 문제 장면 1~2개 · 문제가 생기는 원인 · 기존 방법(경쟁·대안)이 왜 부족한지</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시장이 크다는 말만 반복 · 출처 없는 통계 · "많은 사람이 원한다" 같은 막연한 주장</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3~4문단, 600~800자</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https://snb-k-bridge.netlify.app/courses/art-startup/prompts#p3-p1</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나. </a:t>
            </a:r>
            <a:pPr indent="0" marL="0">
              <a:buNone/>
            </a:pPr>
            <a:r>
              <a:rPr lang="en-US" sz="4200" b="1" dirty="0">
                <a:solidFill>
                  <a:srgbClr val="E8640A"/>
                </a:solidFill>
                <a:latin typeface="Pretendard" pitchFamily="34" charset="0"/>
                <a:ea typeface="Pretendard" pitchFamily="34" charset="-122"/>
                <a:cs typeface="Pretendard" pitchFamily="34" charset="-120"/>
              </a:rPr>
              <a:t>목표 시장(고객) 현황</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1. 문제 인식 (Problem)</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누가 사는가를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첫 고객(페르소나) 한 사람의 구체적 묘사 · 그 고객이 모여 있는 곳(채널·장소) · 고객이 지금 쓰는 대안과 지불하는 금액</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조 단위 시장 규모만 인용 · 모든 연령·모든 사람을 고객으로 · 출처 없는 비율</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2~3문단 + 표 1개(고객·대안·지불 금액)</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https://snb-k-bridge.netlify.app/courses/art-startup/prompts#p3-p2</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가. </a:t>
            </a:r>
            <a:pPr indent="0" marL="0">
              <a:buNone/>
            </a:pPr>
            <a:r>
              <a:rPr lang="en-US" sz="4200" b="1" dirty="0">
                <a:solidFill>
                  <a:srgbClr val="E8640A"/>
                </a:solidFill>
                <a:latin typeface="Pretendard" pitchFamily="34" charset="0"/>
                <a:ea typeface="Pretendard" pitchFamily="34" charset="-122"/>
                <a:cs typeface="Pretendard" pitchFamily="34" charset="-120"/>
              </a:rPr>
              <a:t>아이템 현황과 차별점</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2. 실현 가능성 (Solution)</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지금 어디까지 만들어져 있는가와 왜 이것이어야 하는가를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현재 준비 정도(아이디어/시제품/판매 경험)를 사실대로 · 핵심 기능·구성 3가지 · 경쟁·대안과 비교한 차별점 — 고객 문제와 연결해서</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차별점을 "품질이 좋다·감성적이다"로 끝내기 · 준비 정도 부풀리기 · 기능 나열만</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2~3문단 + 비교표 1개 + 이미지 1~2장</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https://snb-k-bridge.netlify.app/courses/art-startup/prompts#p3-s1</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나. </a:t>
            </a:r>
            <a:pPr indent="0" marL="0">
              <a:buNone/>
            </a:pPr>
            <a:r>
              <a:rPr lang="en-US" sz="4200" b="1" dirty="0">
                <a:solidFill>
                  <a:srgbClr val="E8640A"/>
                </a:solidFill>
                <a:latin typeface="Pretendard" pitchFamily="34" charset="0"/>
                <a:ea typeface="Pretendard" pitchFamily="34" charset="-122"/>
                <a:cs typeface="Pretendard" pitchFamily="34" charset="-120"/>
              </a:rPr>
              <a:t>실현·구체화 방안</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2. 실현 가능성 (Solution)</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지원 기간 안에 무엇을 어떻게 만들 것인가를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개발·제작 단계 3~5개와 각 단계의 산출물 · 월 단위 일정표 · 필요한 장비·재료·외주(제조처·인쇄·촬영)</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"열심히 하겠다" 같은 다짐 · 일정 없는 계획 · 외주 비용을 빼먹은 계획</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단계표 1개 + 일정표 1개 + 위험 대응 3줄</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https://snb-k-bridge.netlify.app/courses/art-startup/prompts#p3-s2</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가. </a:t>
            </a:r>
            <a:pPr indent="0" marL="0">
              <a:buNone/>
            </a:pPr>
            <a:r>
              <a:rPr lang="en-US" sz="4200" b="1" dirty="0">
                <a:solidFill>
                  <a:srgbClr val="E8640A"/>
                </a:solidFill>
                <a:latin typeface="Pretendard" pitchFamily="34" charset="0"/>
                <a:ea typeface="Pretendard" pitchFamily="34" charset="-122"/>
                <a:cs typeface="Pretendard" pitchFamily="34" charset="-120"/>
              </a:rPr>
              <a:t>비즈니스 모델과 수익 창출 계획</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3. 성장 전략 (Scale-up)</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돈이 어디서 어떻게 들어오는가를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수익 모델(판매·구독·라이선싱·수업 등) 1~2개 · 가격과 원가 구조(재료·인건·포장·수수료) · 판매 경로와 각 경로의 수수료</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근거 없는 매출 전망 · 수수료·배송비를 뺀 계산 · 수익 모델 다섯 개를 다 하겠다는 계획</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비즈니스 모델 캔버스 요약 + 원가·가격표 + 12개월 매출 표</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https://snb-k-bridge.netlify.app/courses/art-startup/prompts#p3-g1</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나. </a:t>
            </a:r>
            <a:pPr indent="0" marL="0">
              <a:buNone/>
            </a:pPr>
            <a:r>
              <a:rPr lang="en-US" sz="4200" b="1" dirty="0">
                <a:solidFill>
                  <a:srgbClr val="E8640A"/>
                </a:solidFill>
                <a:latin typeface="Pretendard" pitchFamily="34" charset="0"/>
                <a:ea typeface="Pretendard" pitchFamily="34" charset="-122"/>
                <a:cs typeface="Pretendard" pitchFamily="34" charset="-120"/>
              </a:rPr>
              <a:t>시장 진입과 성과 창출 전략</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3. 성장 전략 (Scale-up)</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첫 고객을 어떻게 만나는가를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진입 채널 1~2개와 그 이유(고객이 모인 곳) · 핵심 메시지 한 줄(파트 1·2 소개글 활용) · 월별 실행 계획(콘텐츠·이벤트·판매)</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"SNS 마케팅을 하겠다"로 끝내기 · 모든 채널을 다 하겠다는 계획 · 지표 없는 계획</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채널·이유 → 메시지 → 월별 계획표 → 지표 표</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https://snb-k-bridge.netlify.app/courses/art-startup/prompts#p3-g2</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다. </a:t>
            </a:r>
            <a:pPr indent="0" marL="0">
              <a:buNone/>
            </a:pPr>
            <a:r>
              <a:rPr lang="en-US" sz="4200" b="1" dirty="0">
                <a:solidFill>
                  <a:srgbClr val="E8640A"/>
                </a:solidFill>
                <a:latin typeface="Pretendard" pitchFamily="34" charset="0"/>
                <a:ea typeface="Pretendard" pitchFamily="34" charset="-122"/>
                <a:cs typeface="Pretendard" pitchFamily="34" charset="-120"/>
              </a:rPr>
              <a:t>자금 소요와 조달 계획</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3. 성장 전략 (Scale-up)</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얼마가 어디에 필요하고 어디서 오는가를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항목별 소요 자금(재료·제작·장비·마케팅·인건)과 산출 근거 · 조달 계획(지원금·자부담·기타) · 지원금 사용 항목이 공고 규정에 맞는지 확인 표시</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근거 없는 총액 · 공고에서 허용하지 않는 항목 · 자부담 0원</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소요 자금 표 + 조달 표 + 집행 일정 3줄</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https://snb-k-bridge.netlify.app/courses/art-startup/prompts#p3-g3</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가. </a:t>
            </a:r>
            <a:pPr indent="0" marL="0">
              <a:buNone/>
            </a:pPr>
            <a:r>
              <a:rPr lang="en-US" sz="4200" b="1" dirty="0">
                <a:solidFill>
                  <a:srgbClr val="E8640A"/>
                </a:solidFill>
                <a:latin typeface="Pretendard" pitchFamily="34" charset="0"/>
                <a:ea typeface="Pretendard" pitchFamily="34" charset="-122"/>
                <a:cs typeface="Pretendard" pitchFamily="34" charset="-120"/>
              </a:rPr>
              <a:t>대표자 역량</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4. 팀 구성 (Team)</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이 사람이 이 일을 해낼 수 있는가를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아이템과 직접 연결되는 경험 2~3개(제작·판매·전시·교육) · 보유 기술·자격·수상은 사실대로 · 부족한 역량과 보완 방법(멘토·협력·교육)</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이력 나열만 · 아이템과 무관한 자랑 · 부족한 점 숨기기</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2문단, 400~600자</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https://snb-k-bridge.netlify.app/courses/art-startup/prompts#p3-t1</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나. </a:t>
            </a:r>
            <a:pPr indent="0" marL="0">
              <a:buNone/>
            </a:pPr>
            <a:r>
              <a:rPr lang="en-US" sz="4200" b="1" dirty="0">
                <a:solidFill>
                  <a:srgbClr val="E8640A"/>
                </a:solidFill>
                <a:latin typeface="Pretendard" pitchFamily="34" charset="0"/>
                <a:ea typeface="Pretendard" pitchFamily="34" charset="-122"/>
                <a:cs typeface="Pretendard" pitchFamily="34" charset="-120"/>
              </a:rPr>
              <a:t>팀원·협력 파트너 (선택)</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4. 팀 구성 (Team)</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혼자가 아니라면 누가 무엇을 맡는가, 혼자라면 무엇을 누구에게 맡길 것인가(제조처·디자이너·멘토)를 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팀원별 역할과 아이템 관련 경험 · 외부 협력 파트너(제조·디자인·유통·멘토)와 협력 형태 · 아직 없는 역할과 확보 계획</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이름만 나열 · 확정되지 않은 사람을 확정처럼 · 역할 중복</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역할표 1개 + 협력 파트너 3줄</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https://snb-k-bridge.netlify.app/courses/art-startup/prompts#p3-t2</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002D5A"/>
                </a:solidFill>
                <a:latin typeface="Pretendard" pitchFamily="34" charset="0"/>
                <a:ea typeface="Pretendard" pitchFamily="34" charset="-122"/>
                <a:cs typeface="Pretendard" pitchFamily="34" charset="-120"/>
              </a:rPr>
              <a:t>가. </a:t>
            </a:r>
            <a:pPr indent="0" marL="0">
              <a:buNone/>
            </a:pPr>
            <a:r>
              <a:rPr lang="en-US" sz="4200" b="1" dirty="0">
                <a:solidFill>
                  <a:srgbClr val="E8640A"/>
                </a:solidFill>
                <a:latin typeface="Pretendard" pitchFamily="34" charset="0"/>
                <a:ea typeface="Pretendard" pitchFamily="34" charset="-122"/>
                <a:cs typeface="Pretendard" pitchFamily="34" charset="-120"/>
              </a:rPr>
              <a:t>이미지·소개 영상·별도 양식</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5. 첨부</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896112"/>
          </a:xfrm>
          <a:prstGeom prst="roundRect">
            <a:avLst>
              <a:gd name="adj" fmla="val 10204"/>
            </a:avLst>
          </a:prstGeom>
          <a:solidFill>
            <a:srgbClr val="F0F3F7"/>
          </a:solidFill>
          <a:ln w="12700">
            <a:solidFill>
              <a:srgbClr val="E2E6EB"/>
            </a:solidFill>
            <a:prstDash val="solid"/>
          </a:ln>
        </p:spPr>
      </p:sp>
      <p:sp>
        <p:nvSpPr>
          <p:cNvPr id="8" name="Shape 6"/>
          <p:cNvSpPr/>
          <p:nvPr/>
        </p:nvSpPr>
        <p:spPr>
          <a:xfrm>
            <a:off x="713232" y="2011680"/>
            <a:ext cx="1572768" cy="530352"/>
          </a:xfrm>
          <a:prstGeom prst="roundRect">
            <a:avLst>
              <a:gd name="adj" fmla="val 50000"/>
            </a:avLst>
          </a:prstGeom>
          <a:solidFill>
            <a:srgbClr val="002D5A"/>
          </a:solidFill>
          <a:ln/>
        </p:spPr>
      </p:sp>
      <p:sp>
        <p:nvSpPr>
          <p:cNvPr id="9" name="Text 7"/>
          <p:cNvSpPr/>
          <p:nvPr/>
        </p:nvSpPr>
        <p:spPr>
          <a:xfrm>
            <a:off x="713232" y="201168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심사위원</a:t>
            </a:r>
            <a:endParaRPr lang="en-US" sz="1800" dirty="0"/>
          </a:p>
        </p:txBody>
      </p:sp>
      <p:sp>
        <p:nvSpPr>
          <p:cNvPr id="10" name="Text 8"/>
          <p:cNvSpPr/>
          <p:nvPr/>
        </p:nvSpPr>
        <p:spPr>
          <a:xfrm>
            <a:off x="2560320" y="182880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첨부는 본문의 주장을 증거로 만드는 것입니다.</a:t>
            </a:r>
            <a:endParaRPr lang="en-US" sz="1800" dirty="0"/>
          </a:p>
        </p:txBody>
      </p:sp>
      <p:sp>
        <p:nvSpPr>
          <p:cNvPr id="11" name="Shape 9"/>
          <p:cNvSpPr/>
          <p:nvPr/>
        </p:nvSpPr>
        <p:spPr>
          <a:xfrm>
            <a:off x="548640" y="2834640"/>
            <a:ext cx="11091672" cy="896112"/>
          </a:xfrm>
          <a:prstGeom prst="roundRect">
            <a:avLst>
              <a:gd name="adj" fmla="val 10204"/>
            </a:avLst>
          </a:prstGeom>
          <a:solidFill>
            <a:srgbClr val="FFFFFF"/>
          </a:solidFill>
          <a:ln w="12700">
            <a:solidFill>
              <a:srgbClr val="E2E6EB"/>
            </a:solidFill>
            <a:prstDash val="solid"/>
          </a:ln>
        </p:spPr>
      </p:sp>
      <p:sp>
        <p:nvSpPr>
          <p:cNvPr id="12" name="Shape 10"/>
          <p:cNvSpPr/>
          <p:nvPr/>
        </p:nvSpPr>
        <p:spPr>
          <a:xfrm>
            <a:off x="713232" y="3017520"/>
            <a:ext cx="1572768" cy="530352"/>
          </a:xfrm>
          <a:prstGeom prst="roundRect">
            <a:avLst>
              <a:gd name="adj" fmla="val 50000"/>
            </a:avLst>
          </a:prstGeom>
          <a:solidFill>
            <a:srgbClr val="002D5A"/>
          </a:solidFill>
          <a:ln/>
        </p:spPr>
      </p:sp>
      <p:sp>
        <p:nvSpPr>
          <p:cNvPr id="13" name="Text 11"/>
          <p:cNvSpPr/>
          <p:nvPr/>
        </p:nvSpPr>
        <p:spPr>
          <a:xfrm>
            <a:off x="713232" y="301752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넣을 것</a:t>
            </a:r>
            <a:endParaRPr lang="en-US" sz="1800" dirty="0"/>
          </a:p>
        </p:txBody>
      </p:sp>
      <p:sp>
        <p:nvSpPr>
          <p:cNvPr id="14" name="Text 12"/>
          <p:cNvSpPr/>
          <p:nvPr/>
        </p:nvSpPr>
        <p:spPr>
          <a:xfrm>
            <a:off x="2560320" y="283464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시제품·작품 이미지 2~4장(항목 번호 표기) · 판매·전시·반응 증거(사진·캡처) · 소개 영상 링크(선택, 1~2분)</a:t>
            </a:r>
            <a:endParaRPr lang="en-US" sz="1800" dirty="0"/>
          </a:p>
        </p:txBody>
      </p:sp>
      <p:sp>
        <p:nvSpPr>
          <p:cNvPr id="15" name="Shape 13"/>
          <p:cNvSpPr/>
          <p:nvPr/>
        </p:nvSpPr>
        <p:spPr>
          <a:xfrm>
            <a:off x="548640" y="3840480"/>
            <a:ext cx="11091672" cy="896112"/>
          </a:xfrm>
          <a:prstGeom prst="roundRect">
            <a:avLst>
              <a:gd name="adj" fmla="val 10204"/>
            </a:avLst>
          </a:prstGeom>
          <a:solidFill>
            <a:srgbClr val="F0F3F7"/>
          </a:solidFill>
          <a:ln w="12700">
            <a:solidFill>
              <a:srgbClr val="E2E6EB"/>
            </a:solidFill>
            <a:prstDash val="solid"/>
          </a:ln>
        </p:spPr>
      </p:sp>
      <p:sp>
        <p:nvSpPr>
          <p:cNvPr id="16" name="Shape 14"/>
          <p:cNvSpPr/>
          <p:nvPr/>
        </p:nvSpPr>
        <p:spPr>
          <a:xfrm>
            <a:off x="713232" y="4023360"/>
            <a:ext cx="1572768" cy="530352"/>
          </a:xfrm>
          <a:prstGeom prst="roundRect">
            <a:avLst>
              <a:gd name="adj" fmla="val 50000"/>
            </a:avLst>
          </a:prstGeom>
          <a:solidFill>
            <a:srgbClr val="002D5A"/>
          </a:solidFill>
          <a:ln/>
        </p:spPr>
      </p:sp>
      <p:sp>
        <p:nvSpPr>
          <p:cNvPr id="17" name="Text 15"/>
          <p:cNvSpPr/>
          <p:nvPr/>
        </p:nvSpPr>
        <p:spPr>
          <a:xfrm>
            <a:off x="713232" y="402336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빼야 할 것</a:t>
            </a:r>
            <a:endParaRPr lang="en-US" sz="1800" dirty="0"/>
          </a:p>
        </p:txBody>
      </p:sp>
      <p:sp>
        <p:nvSpPr>
          <p:cNvPr id="18" name="Text 16"/>
          <p:cNvSpPr/>
          <p:nvPr/>
        </p:nvSpPr>
        <p:spPr>
          <a:xfrm>
            <a:off x="2560320" y="3840480"/>
            <a:ext cx="8787384" cy="896112"/>
          </a:xfrm>
          <a:prstGeom prst="rect">
            <a:avLst/>
          </a:prstGeom>
          <a:noFill/>
          <a:ln/>
        </p:spPr>
        <p:txBody>
          <a:bodyPr wrap="square" lIns="0" tIns="0" rIns="0" bIns="0" rtlCol="0" anchor="ctr"/>
          <a:lstStyle/>
          <a:p>
            <a:pPr indent="0" marL="0">
              <a:lnSpc>
                <a:spcPct val="135000"/>
              </a:lnSpc>
              <a:buNone/>
            </a:pPr>
            <a:r>
              <a:rPr lang="en-US" sz="1800" dirty="0">
                <a:solidFill>
                  <a:srgbClr val="1A1A1A"/>
                </a:solidFill>
                <a:latin typeface="Pretendard" pitchFamily="34" charset="0"/>
                <a:ea typeface="Pretendard" pitchFamily="34" charset="-122"/>
                <a:cs typeface="Pretendard" pitchFamily="34" charset="-120"/>
              </a:rPr>
              <a:t>본문과 무관한 이미지 · 저작권·초상권이 정리되지 않은 사진 · 분량·파일 형식 규정 무시</a:t>
            </a:r>
            <a:endParaRPr lang="en-US" sz="1800" dirty="0"/>
          </a:p>
        </p:txBody>
      </p:sp>
      <p:sp>
        <p:nvSpPr>
          <p:cNvPr id="19" name="Shape 17"/>
          <p:cNvSpPr/>
          <p:nvPr/>
        </p:nvSpPr>
        <p:spPr>
          <a:xfrm>
            <a:off x="548640" y="4846320"/>
            <a:ext cx="11091672" cy="896112"/>
          </a:xfrm>
          <a:prstGeom prst="roundRect">
            <a:avLst>
              <a:gd name="adj" fmla="val 10204"/>
            </a:avLst>
          </a:prstGeom>
          <a:solidFill>
            <a:srgbClr val="E7F2F3"/>
          </a:solidFill>
          <a:ln w="15875">
            <a:solidFill>
              <a:srgbClr val="017A84"/>
            </a:solidFill>
            <a:prstDash val="solid"/>
          </a:ln>
        </p:spPr>
      </p:sp>
      <p:sp>
        <p:nvSpPr>
          <p:cNvPr id="20" name="Shape 18"/>
          <p:cNvSpPr/>
          <p:nvPr/>
        </p:nvSpPr>
        <p:spPr>
          <a:xfrm>
            <a:off x="713232" y="5029200"/>
            <a:ext cx="1572768" cy="530352"/>
          </a:xfrm>
          <a:prstGeom prst="roundRect">
            <a:avLst>
              <a:gd name="adj" fmla="val 50000"/>
            </a:avLst>
          </a:prstGeom>
          <a:solidFill>
            <a:srgbClr val="017A84"/>
          </a:solidFill>
          <a:ln/>
        </p:spPr>
      </p:sp>
      <p:sp>
        <p:nvSpPr>
          <p:cNvPr id="21" name="Text 19"/>
          <p:cNvSpPr/>
          <p:nvPr/>
        </p:nvSpPr>
        <p:spPr>
          <a:xfrm>
            <a:off x="713232" y="5029200"/>
            <a:ext cx="1572768" cy="530352"/>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분량</a:t>
            </a:r>
            <a:endParaRPr lang="en-US" sz="1800" dirty="0"/>
          </a:p>
        </p:txBody>
      </p:sp>
      <p:sp>
        <p:nvSpPr>
          <p:cNvPr id="22" name="Text 20"/>
          <p:cNvSpPr/>
          <p:nvPr/>
        </p:nvSpPr>
        <p:spPr>
          <a:xfrm>
            <a:off x="2560320" y="4846320"/>
            <a:ext cx="8787384" cy="896112"/>
          </a:xfrm>
          <a:prstGeom prst="rect">
            <a:avLst/>
          </a:prstGeom>
          <a:noFill/>
          <a:ln/>
        </p:spPr>
        <p:txBody>
          <a:bodyPr wrap="square" lIns="0" tIns="0" rIns="0" bIns="0" rtlCol="0" anchor="ctr"/>
          <a:lstStyle/>
          <a:p>
            <a:pPr indent="0" marL="0">
              <a:lnSpc>
                <a:spcPct val="135000"/>
              </a:lnSpc>
              <a:buNone/>
            </a:pPr>
            <a:r>
              <a:rPr lang="en-US" sz="1800" b="1" dirty="0">
                <a:solidFill>
                  <a:srgbClr val="002D5A"/>
                </a:solidFill>
                <a:latin typeface="Pretendard" pitchFamily="34" charset="0"/>
                <a:ea typeface="Pretendard" pitchFamily="34" charset="-122"/>
                <a:cs typeface="Pretendard" pitchFamily="34" charset="-120"/>
              </a:rPr>
              <a:t>공고 규정에 따름 — 원문 확인</a:t>
            </a:r>
            <a:endParaRPr lang="en-US" sz="1800" dirty="0"/>
          </a:p>
        </p:txBody>
      </p:sp>
      <p:pic>
        <p:nvPicPr>
          <p:cNvPr id="23" name="Image 0" descr="preencoded.png">    </p:cNvPr>
          <p:cNvPicPr>
            <a:picLocks noChangeAspect="1"/>
          </p:cNvPicPr>
          <p:nvPr/>
        </p:nvPicPr>
        <p:blipFill>
          <a:blip r:embed="rId1"/>
          <a:stretch>
            <a:fillRect/>
          </a:stretch>
        </p:blipFill>
        <p:spPr>
          <a:xfrm>
            <a:off x="11018520" y="5888736"/>
            <a:ext cx="621792" cy="621792"/>
          </a:xfrm>
          <a:prstGeom prst="rect">
            <a:avLst/>
          </a:prstGeom>
        </p:spPr>
      </p:pic>
      <p:sp>
        <p:nvSpPr>
          <p:cNvPr id="24" name="Text 21"/>
          <p:cNvSpPr/>
          <p:nvPr/>
        </p:nvSpPr>
        <p:spPr>
          <a:xfrm>
            <a:off x="548640" y="5888736"/>
            <a:ext cx="10287000" cy="621792"/>
          </a:xfrm>
          <a:prstGeom prst="rect">
            <a:avLst/>
          </a:prstGeom>
          <a:noFill/>
          <a:ln/>
        </p:spPr>
        <p:txBody>
          <a:bodyPr wrap="square" lIns="0" tIns="0" rIns="0" bIns="0" rtlCol="0" anchor="ctr"/>
          <a:lstStyle/>
          <a:p>
            <a:pPr algn="r" indent="0" marL="0">
              <a:buNone/>
            </a:pPr>
            <a:r>
              <a:rPr lang="en-US" sz="1600" b="1" dirty="0">
                <a:solidFill>
                  <a:srgbClr val="002D5A"/>
                </a:solidFill>
                <a:latin typeface="Pretendard" pitchFamily="34" charset="0"/>
                <a:ea typeface="Pretendard" pitchFamily="34" charset="-122"/>
                <a:cs typeface="Pretendard" pitchFamily="34" charset="-120"/>
              </a:rPr>
              <a:t>이 항목의 프롬프트 4종은 웹에서
</a:t>
            </a:r>
            <a:pPr algn="r" indent="0" marL="0">
              <a:buNone/>
            </a:pPr>
            <a:r>
              <a:rPr lang="en-US" sz="1400" dirty="0">
                <a:solidFill>
                  <a:srgbClr val="333333"/>
                </a:solidFill>
                <a:latin typeface="Pretendard" pitchFamily="34" charset="0"/>
                <a:ea typeface="Pretendard" pitchFamily="34" charset="-122"/>
                <a:cs typeface="Pretendard" pitchFamily="34" charset="-120"/>
              </a:rPr>
              <a:t>https://snb-k-bridge.netlify.app/courses/art-startup/prompts#p3-attach</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B0508C"/>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실습 1</a:t>
            </a:r>
            <a:pPr indent="0" marL="0">
              <a:buNone/>
            </a:pPr>
            <a:r>
              <a:rPr lang="en-US" sz="4200" b="1" dirty="0">
                <a:solidFill>
                  <a:srgbClr val="002D5A"/>
                </a:solidFill>
                <a:latin typeface="Pretendard" pitchFamily="34" charset="0"/>
                <a:ea typeface="Pretendard" pitchFamily="34" charset="-122"/>
                <a:cs typeface="Pretendard" pitchFamily="34" charset="-120"/>
              </a:rPr>
              <a:t> — 사업계획서 초안</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순서대로 · 막히면 손을 듭니다</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B0508C"/>
                </a:solidFill>
                <a:latin typeface="Pretendard" pitchFamily="34" charset="0"/>
                <a:ea typeface="Pretendard" pitchFamily="34" charset="-122"/>
                <a:cs typeface="Pretendard" pitchFamily="34" charset="-120"/>
              </a:rPr>
              <a:t>실습 1</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4480560"/>
          </a:xfrm>
          <a:prstGeom prst="roundRect">
            <a:avLst>
              <a:gd name="adj" fmla="val 2857"/>
            </a:avLst>
          </a:prstGeom>
          <a:solidFill>
            <a:srgbClr val="FFF3E8"/>
          </a:solidFill>
          <a:ln w="19050">
            <a:solidFill>
              <a:srgbClr val="E8640A"/>
            </a:solidFill>
            <a:prstDash val="dash"/>
          </a:ln>
        </p:spPr>
      </p:sp>
      <p:sp>
        <p:nvSpPr>
          <p:cNvPr id="8" name="Shape 6"/>
          <p:cNvSpPr/>
          <p:nvPr/>
        </p:nvSpPr>
        <p:spPr>
          <a:xfrm>
            <a:off x="822960" y="2066544"/>
            <a:ext cx="1097280" cy="402336"/>
          </a:xfrm>
          <a:prstGeom prst="roundRect">
            <a:avLst>
              <a:gd name="adj" fmla="val 50000"/>
            </a:avLst>
          </a:prstGeom>
          <a:solidFill>
            <a:srgbClr val="E8640A"/>
          </a:solidFill>
          <a:ln/>
        </p:spPr>
      </p:sp>
      <p:sp>
        <p:nvSpPr>
          <p:cNvPr id="9" name="Text 7"/>
          <p:cNvSpPr/>
          <p:nvPr/>
        </p:nvSpPr>
        <p:spPr>
          <a:xfrm>
            <a:off x="822960" y="2066544"/>
            <a:ext cx="1097280" cy="402336"/>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실습</a:t>
            </a:r>
            <a:endParaRPr lang="en-US" sz="1800" dirty="0"/>
          </a:p>
        </p:txBody>
      </p:sp>
      <p:sp>
        <p:nvSpPr>
          <p:cNvPr id="10" name="Shape 8"/>
          <p:cNvSpPr/>
          <p:nvPr/>
        </p:nvSpPr>
        <p:spPr>
          <a:xfrm>
            <a:off x="877824" y="2779776"/>
            <a:ext cx="457200" cy="457200"/>
          </a:xfrm>
          <a:prstGeom prst="ellipse">
            <a:avLst/>
          </a:prstGeom>
          <a:solidFill>
            <a:srgbClr val="E8640A"/>
          </a:solidFill>
          <a:ln/>
        </p:spPr>
      </p:sp>
      <p:sp>
        <p:nvSpPr>
          <p:cNvPr id="11" name="Text 9"/>
          <p:cNvSpPr/>
          <p:nvPr/>
        </p:nvSpPr>
        <p:spPr>
          <a:xfrm>
            <a:off x="877824" y="2779776"/>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1</a:t>
            </a:r>
            <a:endParaRPr lang="en-US" sz="2200" dirty="0"/>
          </a:p>
        </p:txBody>
      </p:sp>
      <p:sp>
        <p:nvSpPr>
          <p:cNvPr id="12" name="Text 10"/>
          <p:cNvSpPr/>
          <p:nvPr/>
        </p:nvSpPr>
        <p:spPr>
          <a:xfrm>
            <a:off x="1481328" y="2706624"/>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워크시트 2의 내 사업 정보를 화면에 입력</a:t>
            </a:r>
            <a:endParaRPr lang="en-US" sz="1800" dirty="0"/>
          </a:p>
        </p:txBody>
      </p:sp>
      <p:sp>
        <p:nvSpPr>
          <p:cNvPr id="13" name="Shape 11"/>
          <p:cNvSpPr/>
          <p:nvPr/>
        </p:nvSpPr>
        <p:spPr>
          <a:xfrm>
            <a:off x="877824" y="3566160"/>
            <a:ext cx="457200" cy="457200"/>
          </a:xfrm>
          <a:prstGeom prst="ellipse">
            <a:avLst/>
          </a:prstGeom>
          <a:solidFill>
            <a:srgbClr val="E8640A"/>
          </a:solidFill>
          <a:ln/>
        </p:spPr>
      </p:sp>
      <p:sp>
        <p:nvSpPr>
          <p:cNvPr id="14" name="Text 12"/>
          <p:cNvSpPr/>
          <p:nvPr/>
        </p:nvSpPr>
        <p:spPr>
          <a:xfrm>
            <a:off x="877824" y="3566160"/>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2</a:t>
            </a:r>
            <a:endParaRPr lang="en-US" sz="2200" dirty="0"/>
          </a:p>
        </p:txBody>
      </p:sp>
      <p:sp>
        <p:nvSpPr>
          <p:cNvPr id="15" name="Text 13"/>
          <p:cNvSpPr/>
          <p:nvPr/>
        </p:nvSpPr>
        <p:spPr>
          <a:xfrm>
            <a:off x="1481328" y="3493008"/>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항목마다 1. 초안 → 2. 다듬기 순서로 AI에 넣음</a:t>
            </a:r>
            <a:endParaRPr lang="en-US" sz="1800" dirty="0"/>
          </a:p>
        </p:txBody>
      </p:sp>
      <p:sp>
        <p:nvSpPr>
          <p:cNvPr id="16" name="Shape 14"/>
          <p:cNvSpPr/>
          <p:nvPr/>
        </p:nvSpPr>
        <p:spPr>
          <a:xfrm>
            <a:off x="877824" y="4352544"/>
            <a:ext cx="457200" cy="457200"/>
          </a:xfrm>
          <a:prstGeom prst="ellipse">
            <a:avLst/>
          </a:prstGeom>
          <a:solidFill>
            <a:srgbClr val="E8640A"/>
          </a:solidFill>
          <a:ln/>
        </p:spPr>
      </p:sp>
      <p:sp>
        <p:nvSpPr>
          <p:cNvPr id="17" name="Text 15"/>
          <p:cNvSpPr/>
          <p:nvPr/>
        </p:nvSpPr>
        <p:spPr>
          <a:xfrm>
            <a:off x="877824" y="4352544"/>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3</a:t>
            </a:r>
            <a:endParaRPr lang="en-US" sz="2200" dirty="0"/>
          </a:p>
        </p:txBody>
      </p:sp>
      <p:sp>
        <p:nvSpPr>
          <p:cNvPr id="18" name="Text 16"/>
          <p:cNvSpPr/>
          <p:nvPr/>
        </p:nvSpPr>
        <p:spPr>
          <a:xfrm>
            <a:off x="1481328" y="4279392"/>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막히는 항목은 3. 역질문으로 AI가 먼저 묻게 함</a:t>
            </a:r>
            <a:endParaRPr lang="en-US" sz="1800" dirty="0"/>
          </a:p>
        </p:txBody>
      </p:sp>
      <p:sp>
        <p:nvSpPr>
          <p:cNvPr id="19" name="Shape 17"/>
          <p:cNvSpPr/>
          <p:nvPr/>
        </p:nvSpPr>
        <p:spPr>
          <a:xfrm>
            <a:off x="877824" y="5138928"/>
            <a:ext cx="457200" cy="457200"/>
          </a:xfrm>
          <a:prstGeom prst="ellipse">
            <a:avLst/>
          </a:prstGeom>
          <a:solidFill>
            <a:srgbClr val="E8640A"/>
          </a:solidFill>
          <a:ln/>
        </p:spPr>
      </p:sp>
      <p:sp>
        <p:nvSpPr>
          <p:cNvPr id="20" name="Text 18"/>
          <p:cNvSpPr/>
          <p:nvPr/>
        </p:nvSpPr>
        <p:spPr>
          <a:xfrm>
            <a:off x="877824" y="5138928"/>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4</a:t>
            </a:r>
            <a:endParaRPr lang="en-US" sz="2200" dirty="0"/>
          </a:p>
        </p:txBody>
      </p:sp>
      <p:sp>
        <p:nvSpPr>
          <p:cNvPr id="21" name="Text 19"/>
          <p:cNvSpPr/>
          <p:nvPr/>
        </p:nvSpPr>
        <p:spPr>
          <a:xfrm>
            <a:off x="1481328" y="5065776"/>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미리보기에서 전체를 읽고 초안란에 옮김</a:t>
            </a:r>
            <a:endParaRPr lang="en-US" sz="1800" dirty="0"/>
          </a:p>
        </p:txBody>
      </p:sp>
      <p:sp>
        <p:nvSpPr>
          <p:cNvPr id="22" name="Text 20"/>
          <p:cNvSpPr/>
          <p:nvPr/>
        </p:nvSpPr>
        <p:spPr>
          <a:xfrm>
            <a:off x="822960" y="5705856"/>
            <a:ext cx="9171432" cy="402336"/>
          </a:xfrm>
          <a:prstGeom prst="rect">
            <a:avLst/>
          </a:prstGeom>
          <a:noFill/>
          <a:ln/>
        </p:spPr>
        <p:txBody>
          <a:bodyPr wrap="square" lIns="0" tIns="0" rIns="0" bIns="0" rtlCol="0" anchor="ctr"/>
          <a:lstStyle/>
          <a:p>
            <a:pPr indent="0" marL="0">
              <a:buNone/>
            </a:pPr>
            <a:r>
              <a:rPr lang="en-US" sz="1800" b="1" dirty="0">
                <a:solidFill>
                  <a:srgbClr val="002D5A"/>
                </a:solidFill>
                <a:latin typeface="Pretendard" pitchFamily="34" charset="0"/>
                <a:ea typeface="Pretendard" pitchFamily="34" charset="-122"/>
                <a:cs typeface="Pretendard" pitchFamily="34" charset="-120"/>
              </a:rPr>
              <a:t>가져가는 자산: </a:t>
            </a:r>
            <a:pPr indent="0" marL="0">
              <a:buNone/>
            </a:pPr>
            <a:r>
              <a:rPr lang="en-US" sz="1800" dirty="0">
                <a:solidFill>
                  <a:srgbClr val="1A1A1A"/>
                </a:solidFill>
                <a:latin typeface="Pretendard" pitchFamily="34" charset="0"/>
                <a:ea typeface="Pretendard" pitchFamily="34" charset="-122"/>
                <a:cs typeface="Pretendard" pitchFamily="34" charset="-120"/>
              </a:rPr>
              <a:t>사업계획서 초안 (항목별 초안란과 연동)</a:t>
            </a:r>
            <a:endParaRPr lang="en-US" sz="1800" dirty="0"/>
          </a:p>
        </p:txBody>
      </p:sp>
      <p:pic>
        <p:nvPicPr>
          <p:cNvPr id="23" name="Image 0" descr="preencoded.png">    </p:cNvPr>
          <p:cNvPicPr>
            <a:picLocks noChangeAspect="1"/>
          </p:cNvPicPr>
          <p:nvPr/>
        </p:nvPicPr>
        <p:blipFill>
          <a:blip r:embed="rId1"/>
          <a:stretch>
            <a:fillRect/>
          </a:stretch>
        </p:blipFill>
        <p:spPr>
          <a:xfrm>
            <a:off x="10378440" y="5047488"/>
            <a:ext cx="1005840" cy="10058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02D5A"/>
          </a:solidFill>
          <a:ln/>
        </p:spPr>
      </p:sp>
      <p:sp>
        <p:nvSpPr>
          <p:cNvPr id="3" name="Shape 1"/>
          <p:cNvSpPr/>
          <p:nvPr/>
        </p:nvSpPr>
        <p:spPr>
          <a:xfrm>
            <a:off x="0" y="0"/>
            <a:ext cx="12188952" cy="146304"/>
          </a:xfrm>
          <a:prstGeom prst="rect">
            <a:avLst/>
          </a:prstGeom>
          <a:solidFill>
            <a:srgbClr val="228B5E"/>
          </a:solidFill>
          <a:ln/>
        </p:spPr>
      </p:sp>
      <p:sp>
        <p:nvSpPr>
          <p:cNvPr id="4" name="Shape 2"/>
          <p:cNvSpPr/>
          <p:nvPr/>
        </p:nvSpPr>
        <p:spPr>
          <a:xfrm>
            <a:off x="8549640" y="1783080"/>
            <a:ext cx="3200400" cy="3200400"/>
          </a:xfrm>
          <a:prstGeom prst="ellipse">
            <a:avLst/>
          </a:prstGeom>
          <a:solidFill>
            <a:srgbClr val="0A3D72"/>
          </a:solidFill>
          <a:ln/>
        </p:spPr>
      </p:sp>
      <p:sp>
        <p:nvSpPr>
          <p:cNvPr id="5" name="Shape 3"/>
          <p:cNvSpPr/>
          <p:nvPr/>
        </p:nvSpPr>
        <p:spPr>
          <a:xfrm>
            <a:off x="9362542" y="2408530"/>
            <a:ext cx="1574597" cy="1162202"/>
          </a:xfrm>
          <a:prstGeom prst="roundRect">
            <a:avLst>
              <a:gd name="adj" fmla="val 9441"/>
            </a:avLst>
          </a:prstGeom>
          <a:solidFill>
            <a:srgbClr val="FFFFFF"/>
          </a:solidFill>
          <a:ln/>
        </p:spPr>
      </p:sp>
      <p:sp>
        <p:nvSpPr>
          <p:cNvPr id="6" name="Shape 4"/>
          <p:cNvSpPr/>
          <p:nvPr/>
        </p:nvSpPr>
        <p:spPr>
          <a:xfrm>
            <a:off x="9699955" y="2745943"/>
            <a:ext cx="299923" cy="299923"/>
          </a:xfrm>
          <a:prstGeom prst="ellipse">
            <a:avLst/>
          </a:prstGeom>
          <a:solidFill>
            <a:srgbClr val="002D5A"/>
          </a:solidFill>
          <a:ln/>
        </p:spPr>
      </p:sp>
      <p:sp>
        <p:nvSpPr>
          <p:cNvPr id="7" name="Shape 5"/>
          <p:cNvSpPr/>
          <p:nvPr/>
        </p:nvSpPr>
        <p:spPr>
          <a:xfrm>
            <a:off x="10299802" y="2745943"/>
            <a:ext cx="299923" cy="299923"/>
          </a:xfrm>
          <a:prstGeom prst="ellipse">
            <a:avLst/>
          </a:prstGeom>
          <a:solidFill>
            <a:srgbClr val="002D5A"/>
          </a:solidFill>
          <a:ln/>
        </p:spPr>
      </p:sp>
      <p:sp>
        <p:nvSpPr>
          <p:cNvPr id="8" name="Shape 6"/>
          <p:cNvSpPr/>
          <p:nvPr/>
        </p:nvSpPr>
        <p:spPr>
          <a:xfrm>
            <a:off x="9887407" y="3233318"/>
            <a:ext cx="524866" cy="112471"/>
          </a:xfrm>
          <a:prstGeom prst="rect">
            <a:avLst/>
          </a:prstGeom>
          <a:solidFill>
            <a:srgbClr val="228B5E"/>
          </a:solidFill>
          <a:ln/>
        </p:spPr>
      </p:sp>
      <p:sp>
        <p:nvSpPr>
          <p:cNvPr id="9" name="Shape 7"/>
          <p:cNvSpPr/>
          <p:nvPr/>
        </p:nvSpPr>
        <p:spPr>
          <a:xfrm>
            <a:off x="10112350" y="2033626"/>
            <a:ext cx="74981" cy="374904"/>
          </a:xfrm>
          <a:prstGeom prst="rect">
            <a:avLst/>
          </a:prstGeom>
          <a:solidFill>
            <a:srgbClr val="228B5E"/>
          </a:solidFill>
          <a:ln/>
        </p:spPr>
      </p:sp>
      <p:sp>
        <p:nvSpPr>
          <p:cNvPr id="10" name="Shape 8"/>
          <p:cNvSpPr/>
          <p:nvPr/>
        </p:nvSpPr>
        <p:spPr>
          <a:xfrm>
            <a:off x="9962388" y="1771193"/>
            <a:ext cx="374904" cy="374904"/>
          </a:xfrm>
          <a:prstGeom prst="ellipse">
            <a:avLst/>
          </a:prstGeom>
          <a:solidFill>
            <a:srgbClr val="228B5E"/>
          </a:solidFill>
          <a:ln/>
        </p:spPr>
      </p:sp>
      <p:sp>
        <p:nvSpPr>
          <p:cNvPr id="11" name="Shape 9"/>
          <p:cNvSpPr/>
          <p:nvPr/>
        </p:nvSpPr>
        <p:spPr>
          <a:xfrm>
            <a:off x="9512503" y="3683203"/>
            <a:ext cx="1274674" cy="749808"/>
          </a:xfrm>
          <a:prstGeom prst="roundRect">
            <a:avLst>
              <a:gd name="adj" fmla="val 12195"/>
            </a:avLst>
          </a:prstGeom>
          <a:solidFill>
            <a:srgbClr val="5B93C6"/>
          </a:solidFill>
          <a:ln/>
        </p:spPr>
      </p:sp>
      <p:sp>
        <p:nvSpPr>
          <p:cNvPr id="12" name="Shape 10"/>
          <p:cNvSpPr/>
          <p:nvPr/>
        </p:nvSpPr>
        <p:spPr>
          <a:xfrm>
            <a:off x="9175090" y="3795674"/>
            <a:ext cx="262433" cy="112471"/>
          </a:xfrm>
          <a:prstGeom prst="rect">
            <a:avLst/>
          </a:prstGeom>
          <a:solidFill>
            <a:srgbClr val="FFFFFF"/>
          </a:solidFill>
          <a:ln/>
        </p:spPr>
      </p:sp>
      <p:sp>
        <p:nvSpPr>
          <p:cNvPr id="13" name="Shape 11"/>
          <p:cNvSpPr/>
          <p:nvPr/>
        </p:nvSpPr>
        <p:spPr>
          <a:xfrm>
            <a:off x="10862158" y="3795674"/>
            <a:ext cx="262433" cy="112471"/>
          </a:xfrm>
          <a:prstGeom prst="rect">
            <a:avLst/>
          </a:prstGeom>
          <a:solidFill>
            <a:srgbClr val="FFFFFF"/>
          </a:solidFill>
          <a:ln/>
        </p:spPr>
      </p:sp>
      <p:sp>
        <p:nvSpPr>
          <p:cNvPr id="14" name="Text 12"/>
          <p:cNvSpPr/>
          <p:nvPr/>
        </p:nvSpPr>
        <p:spPr>
          <a:xfrm>
            <a:off x="914400" y="1554480"/>
            <a:ext cx="6949440" cy="365760"/>
          </a:xfrm>
          <a:prstGeom prst="rect">
            <a:avLst/>
          </a:prstGeom>
          <a:noFill/>
          <a:ln/>
        </p:spPr>
        <p:txBody>
          <a:bodyPr wrap="square" lIns="0" tIns="0" rIns="0" bIns="0" rtlCol="0" anchor="ctr"/>
          <a:lstStyle/>
          <a:p>
            <a:pPr indent="0" marL="0">
              <a:buNone/>
            </a:pPr>
            <a:r>
              <a:rPr lang="en-US" sz="2000" b="1" dirty="0">
                <a:solidFill>
                  <a:srgbClr val="228B5E"/>
                </a:solidFill>
                <a:latin typeface="Pretendard" pitchFamily="34" charset="0"/>
                <a:ea typeface="Pretendard" pitchFamily="34" charset="-122"/>
                <a:cs typeface="Pretendard" pitchFamily="34" charset="-120"/>
              </a:rPr>
              <a:t>3. 창업 사업계획서 작성</a:t>
            </a:r>
            <a:endParaRPr lang="en-US" sz="2000" dirty="0"/>
          </a:p>
        </p:txBody>
      </p:sp>
      <p:sp>
        <p:nvSpPr>
          <p:cNvPr id="15" name="Text 13"/>
          <p:cNvSpPr/>
          <p:nvPr/>
        </p:nvSpPr>
        <p:spPr>
          <a:xfrm>
            <a:off x="914400" y="1993392"/>
            <a:ext cx="7132320" cy="1554480"/>
          </a:xfrm>
          <a:prstGeom prst="rect">
            <a:avLst/>
          </a:prstGeom>
          <a:noFill/>
          <a:ln/>
        </p:spPr>
        <p:txBody>
          <a:bodyPr wrap="square" lIns="0" tIns="0" rIns="0" bIns="0" rtlCol="0" anchor="ctr"/>
          <a:lstStyle/>
          <a:p>
            <a:pPr indent="0" marL="0">
              <a:lnSpc>
                <a:spcPct val="115000"/>
              </a:lnSpc>
              <a:buNone/>
            </a:pPr>
            <a:r>
              <a:rPr lang="en-US" sz="4800" b="1" dirty="0">
                <a:solidFill>
                  <a:srgbClr val="FFFFFF"/>
                </a:solidFill>
                <a:latin typeface="Pretendard" pitchFamily="34" charset="0"/>
                <a:ea typeface="Pretendard" pitchFamily="34" charset="-122"/>
                <a:cs typeface="Pretendard" pitchFamily="34" charset="-120"/>
              </a:rPr>
              <a:t>라. 실습 2</a:t>
            </a:r>
            <a:endParaRPr lang="en-US" sz="4800" dirty="0"/>
          </a:p>
        </p:txBody>
      </p:sp>
      <p:sp>
        <p:nvSpPr>
          <p:cNvPr id="16" name="Shape 14"/>
          <p:cNvSpPr/>
          <p:nvPr/>
        </p:nvSpPr>
        <p:spPr>
          <a:xfrm>
            <a:off x="914400" y="3703320"/>
            <a:ext cx="1828800" cy="54864"/>
          </a:xfrm>
          <a:prstGeom prst="rect">
            <a:avLst/>
          </a:prstGeom>
          <a:solidFill>
            <a:srgbClr val="228B5E"/>
          </a:solidFill>
          <a:ln/>
        </p:spPr>
      </p:sp>
      <p:sp>
        <p:nvSpPr>
          <p:cNvPr id="17" name="Text 15"/>
          <p:cNvSpPr/>
          <p:nvPr/>
        </p:nvSpPr>
        <p:spPr>
          <a:xfrm>
            <a:off x="914400" y="3931920"/>
            <a:ext cx="6949440" cy="822960"/>
          </a:xfrm>
          <a:prstGeom prst="rect">
            <a:avLst/>
          </a:prstGeom>
          <a:noFill/>
          <a:ln/>
        </p:spPr>
        <p:txBody>
          <a:bodyPr wrap="square" lIns="0" tIns="0" rIns="0" bIns="0" rtlCol="0" anchor="t"/>
          <a:lstStyle/>
          <a:p>
            <a:pPr indent="0" marL="0">
              <a:lnSpc>
                <a:spcPct val="140000"/>
              </a:lnSpc>
              <a:buNone/>
            </a:pPr>
            <a:r>
              <a:rPr lang="en-US" sz="1800" dirty="0">
                <a:solidFill>
                  <a:srgbClr val="DCE6F0"/>
                </a:solidFill>
                <a:latin typeface="Pretendard" pitchFamily="34" charset="0"/>
                <a:ea typeface="Pretendard" pitchFamily="34" charset="-122"/>
                <a:cs typeface="Pretendard" pitchFamily="34" charset="-120"/>
              </a:rPr>
              <a:t>발표 슬라이드 10장 골격 + 1분 피칭 대본</a:t>
            </a:r>
            <a:endParaRPr lang="en-US"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228B5E"/>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발표 슬라이드</a:t>
            </a:r>
            <a:pPr indent="0" marL="0">
              <a:buNone/>
            </a:pPr>
            <a:r>
              <a:rPr lang="en-US" sz="4200" b="1" dirty="0">
                <a:solidFill>
                  <a:srgbClr val="002D5A"/>
                </a:solidFill>
                <a:latin typeface="Pretendard" pitchFamily="34" charset="0"/>
                <a:ea typeface="Pretendard" pitchFamily="34" charset="-122"/>
                <a:cs typeface="Pretendard" pitchFamily="34" charset="-120"/>
              </a:rPr>
              <a:t>와 1분 피칭</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사업계획서 항목을 그대로 열 장에 — 한 장에 메시지 하나</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228B5E"/>
                </a:solidFill>
                <a:latin typeface="Pretendard" pitchFamily="34" charset="0"/>
                <a:ea typeface="Pretendard" pitchFamily="34" charset="-122"/>
                <a:cs typeface="Pretendard" pitchFamily="34" charset="-120"/>
              </a:rPr>
              <a:t>실습 2</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5362956" cy="4114800"/>
          </a:xfrm>
          <a:prstGeom prst="roundRect">
            <a:avLst>
              <a:gd name="adj" fmla="val 2667"/>
            </a:avLst>
          </a:prstGeom>
          <a:solidFill>
            <a:srgbClr val="FFF3E8"/>
          </a:solidFill>
          <a:ln w="12700">
            <a:solidFill>
              <a:srgbClr val="E8640A"/>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5344668" cy="621792"/>
          </a:xfrm>
          <a:prstGeom prst="rect">
            <a:avLst/>
          </a:prstGeom>
          <a:solidFill>
            <a:srgbClr val="E8640A"/>
          </a:solidFill>
          <a:ln/>
        </p:spPr>
      </p:sp>
      <p:sp>
        <p:nvSpPr>
          <p:cNvPr id="9" name="Text 7"/>
          <p:cNvSpPr/>
          <p:nvPr/>
        </p:nvSpPr>
        <p:spPr>
          <a:xfrm>
            <a:off x="786384"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발표 슬라이드 10장 골격</a:t>
            </a:r>
            <a:endParaRPr lang="en-US" sz="2200" dirty="0"/>
          </a:p>
        </p:txBody>
      </p:sp>
      <p:sp>
        <p:nvSpPr>
          <p:cNvPr id="10" name="Shape 8"/>
          <p:cNvSpPr/>
          <p:nvPr/>
        </p:nvSpPr>
        <p:spPr>
          <a:xfrm>
            <a:off x="5289804" y="1929384"/>
            <a:ext cx="438912" cy="438912"/>
          </a:xfrm>
          <a:prstGeom prst="ellipse">
            <a:avLst/>
          </a:prstGeom>
          <a:solidFill>
            <a:srgbClr val="FFFFFF"/>
          </a:solidFill>
          <a:ln/>
        </p:spPr>
      </p:sp>
      <p:sp>
        <p:nvSpPr>
          <p:cNvPr id="11" name="Shape 9"/>
          <p:cNvSpPr/>
          <p:nvPr/>
        </p:nvSpPr>
        <p:spPr>
          <a:xfrm>
            <a:off x="5431660" y="2043852"/>
            <a:ext cx="155199" cy="209976"/>
          </a:xfrm>
          <a:prstGeom prst="roundRect">
            <a:avLst>
              <a:gd name="adj" fmla="val 47134"/>
            </a:avLst>
          </a:prstGeom>
          <a:solidFill>
            <a:srgbClr val="E8640A"/>
          </a:solidFill>
          <a:ln/>
        </p:spPr>
      </p:sp>
      <p:sp>
        <p:nvSpPr>
          <p:cNvPr id="12" name="Shape 10"/>
          <p:cNvSpPr/>
          <p:nvPr/>
        </p:nvSpPr>
        <p:spPr>
          <a:xfrm>
            <a:off x="5463613" y="2089499"/>
            <a:ext cx="91294" cy="13694"/>
          </a:xfrm>
          <a:prstGeom prst="rect">
            <a:avLst/>
          </a:prstGeom>
          <a:solidFill>
            <a:srgbClr val="FFFFFF"/>
          </a:solidFill>
          <a:ln/>
        </p:spPr>
      </p:sp>
      <p:sp>
        <p:nvSpPr>
          <p:cNvPr id="13" name="Shape 11"/>
          <p:cNvSpPr/>
          <p:nvPr/>
        </p:nvSpPr>
        <p:spPr>
          <a:xfrm>
            <a:off x="5463613" y="2144275"/>
            <a:ext cx="91294" cy="13694"/>
          </a:xfrm>
          <a:prstGeom prst="rect">
            <a:avLst/>
          </a:prstGeom>
          <a:solidFill>
            <a:srgbClr val="FFFFFF"/>
          </a:solidFill>
          <a:ln/>
        </p:spPr>
      </p:sp>
      <p:sp>
        <p:nvSpPr>
          <p:cNvPr id="14" name="Shape 12"/>
          <p:cNvSpPr/>
          <p:nvPr/>
        </p:nvSpPr>
        <p:spPr>
          <a:xfrm>
            <a:off x="5463613" y="2199052"/>
            <a:ext cx="54776" cy="13694"/>
          </a:xfrm>
          <a:prstGeom prst="rect">
            <a:avLst/>
          </a:prstGeom>
          <a:solidFill>
            <a:srgbClr val="E8640A"/>
          </a:solidFill>
          <a:ln/>
        </p:spPr>
      </p:sp>
      <p:sp>
        <p:nvSpPr>
          <p:cNvPr id="15" name="Text 13"/>
          <p:cNvSpPr/>
          <p:nvPr/>
        </p:nvSpPr>
        <p:spPr>
          <a:xfrm>
            <a:off x="786384" y="2596896"/>
            <a:ext cx="4887468" cy="3218688"/>
          </a:xfrm>
          <a:prstGeom prst="rect">
            <a:avLst/>
          </a:prstGeom>
          <a:noFill/>
          <a:ln/>
        </p:spPr>
        <p:txBody>
          <a:bodyPr wrap="square" lIns="0" tIns="0" rIns="0" bIns="0" rtlCol="0" anchor="t"/>
          <a:lstStyle/>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1 표지 · 2 문제 · 3 고객 · 4 해결</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5 차별점 · 6 시장 · 7 수익 · 8 로드맵</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9 팀 · 10 요청 —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한 장에 하나</a:t>
            </a:r>
            <a:endParaRPr lang="en-US" sz="1800" dirty="0"/>
          </a:p>
        </p:txBody>
      </p:sp>
      <p:sp>
        <p:nvSpPr>
          <p:cNvPr id="16" name="Shape 14"/>
          <p:cNvSpPr/>
          <p:nvPr/>
        </p:nvSpPr>
        <p:spPr>
          <a:xfrm>
            <a:off x="6277356" y="1828800"/>
            <a:ext cx="5362956" cy="4114800"/>
          </a:xfrm>
          <a:prstGeom prst="roundRect">
            <a:avLst>
              <a:gd name="adj" fmla="val 2667"/>
            </a:avLst>
          </a:prstGeom>
          <a:solidFill>
            <a:srgbClr val="E7F2F3"/>
          </a:solidFill>
          <a:ln w="12700">
            <a:solidFill>
              <a:srgbClr val="017A84"/>
            </a:solidFill>
            <a:prstDash val="solid"/>
          </a:ln>
          <a:effectLst>
            <a:outerShdw sx="100000" sy="100000" kx="0" ky="0" algn="bl" rotWithShape="0" blurRad="76200" dist="25400" dir="5400000">
              <a:srgbClr val="000000">
                <a:alpha val="8000"/>
              </a:srgbClr>
            </a:outerShdw>
          </a:effectLst>
        </p:spPr>
      </p:sp>
      <p:sp>
        <p:nvSpPr>
          <p:cNvPr id="17" name="Shape 15"/>
          <p:cNvSpPr/>
          <p:nvPr/>
        </p:nvSpPr>
        <p:spPr>
          <a:xfrm>
            <a:off x="6286500" y="1837944"/>
            <a:ext cx="5344668" cy="621792"/>
          </a:xfrm>
          <a:prstGeom prst="rect">
            <a:avLst/>
          </a:prstGeom>
          <a:solidFill>
            <a:srgbClr val="017A84"/>
          </a:solidFill>
          <a:ln/>
        </p:spPr>
      </p:sp>
      <p:sp>
        <p:nvSpPr>
          <p:cNvPr id="18" name="Text 16"/>
          <p:cNvSpPr/>
          <p:nvPr/>
        </p:nvSpPr>
        <p:spPr>
          <a:xfrm>
            <a:off x="6515100"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1분 피칭 대본</a:t>
            </a:r>
            <a:endParaRPr lang="en-US" sz="2200" dirty="0"/>
          </a:p>
        </p:txBody>
      </p:sp>
      <p:sp>
        <p:nvSpPr>
          <p:cNvPr id="19" name="Shape 17"/>
          <p:cNvSpPr/>
          <p:nvPr/>
        </p:nvSpPr>
        <p:spPr>
          <a:xfrm>
            <a:off x="11018520" y="1929384"/>
            <a:ext cx="438912" cy="438912"/>
          </a:xfrm>
          <a:prstGeom prst="ellipse">
            <a:avLst/>
          </a:prstGeom>
          <a:solidFill>
            <a:srgbClr val="FFFFFF"/>
          </a:solidFill>
          <a:ln/>
        </p:spPr>
      </p:sp>
      <p:sp>
        <p:nvSpPr>
          <p:cNvPr id="20" name="Shape 18"/>
          <p:cNvSpPr/>
          <p:nvPr/>
        </p:nvSpPr>
        <p:spPr>
          <a:xfrm>
            <a:off x="11123859" y="2030158"/>
            <a:ext cx="196281" cy="150635"/>
          </a:xfrm>
          <a:prstGeom prst="roundRect">
            <a:avLst>
              <a:gd name="adj" fmla="val 97125"/>
            </a:avLst>
          </a:prstGeom>
          <a:solidFill>
            <a:srgbClr val="017A84"/>
          </a:solidFill>
          <a:ln/>
        </p:spPr>
      </p:sp>
      <p:sp>
        <p:nvSpPr>
          <p:cNvPr id="21" name="Shape 19"/>
          <p:cNvSpPr/>
          <p:nvPr/>
        </p:nvSpPr>
        <p:spPr>
          <a:xfrm rot="10800000">
            <a:off x="11169506" y="2171663"/>
            <a:ext cx="54776" cy="59341"/>
          </a:xfrm>
          <a:prstGeom prst="triangle">
            <a:avLst/>
          </a:prstGeom>
          <a:solidFill>
            <a:srgbClr val="017A84"/>
          </a:solidFill>
          <a:ln/>
        </p:spPr>
      </p:sp>
      <p:sp>
        <p:nvSpPr>
          <p:cNvPr id="22" name="Text 20"/>
          <p:cNvSpPr/>
          <p:nvPr/>
        </p:nvSpPr>
        <p:spPr>
          <a:xfrm>
            <a:off x="11160376" y="2034723"/>
            <a:ext cx="123246" cy="141505"/>
          </a:xfrm>
          <a:prstGeom prst="rect">
            <a:avLst/>
          </a:prstGeom>
          <a:noFill/>
          <a:ln/>
        </p:spPr>
        <p:txBody>
          <a:bodyPr wrap="square" lIns="0" tIns="0" rIns="0" bIns="0" rtlCol="0" anchor="ctr"/>
          <a:lstStyle/>
          <a:p>
            <a:pPr algn="ctr" indent="0" marL="0">
              <a:buNone/>
            </a:pPr>
            <a:r>
              <a:rPr lang="en-US" sz="1100" b="1" dirty="0">
                <a:solidFill>
                  <a:srgbClr val="FFFFFF"/>
                </a:solidFill>
                <a:latin typeface="Pretendard" pitchFamily="34" charset="0"/>
                <a:ea typeface="Pretendard" pitchFamily="34" charset="-122"/>
                <a:cs typeface="Pretendard" pitchFamily="34" charset="-120"/>
              </a:rPr>
              <a:t>?</a:t>
            </a:r>
            <a:endParaRPr lang="en-US" sz="1100" dirty="0"/>
          </a:p>
        </p:txBody>
      </p:sp>
      <p:sp>
        <p:nvSpPr>
          <p:cNvPr id="23" name="Shape 21"/>
          <p:cNvSpPr/>
          <p:nvPr/>
        </p:nvSpPr>
        <p:spPr>
          <a:xfrm>
            <a:off x="11283623" y="2189922"/>
            <a:ext cx="95858" cy="77600"/>
          </a:xfrm>
          <a:prstGeom prst="roundRect">
            <a:avLst>
              <a:gd name="adj" fmla="val 117835"/>
            </a:avLst>
          </a:prstGeom>
          <a:solidFill>
            <a:srgbClr val="E8640A"/>
          </a:solidFill>
          <a:ln/>
        </p:spPr>
      </p:sp>
      <p:sp>
        <p:nvSpPr>
          <p:cNvPr id="24" name="Text 22"/>
          <p:cNvSpPr/>
          <p:nvPr/>
        </p:nvSpPr>
        <p:spPr>
          <a:xfrm>
            <a:off x="6515100" y="2596896"/>
            <a:ext cx="4887468" cy="3218688"/>
          </a:xfrm>
          <a:prstGeom prst="rect">
            <a:avLst/>
          </a:prstGeom>
          <a:noFill/>
          <a:ln/>
        </p:spPr>
        <p:txBody>
          <a:bodyPr wrap="square" lIns="0" tIns="0" rIns="0" bIns="0" rtlCol="0" anchor="t"/>
          <a:lstStyle/>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15초 문제 · 15초 해결 · 15초 증거 · 15초 요청</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숫자는 하나만, 문장은 열 개 이내</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AI 초안 → 소리 내어 읽고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내 말로</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 고침</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228B5E"/>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실습 2</a:t>
            </a:r>
            <a:pPr indent="0" marL="0">
              <a:buNone/>
            </a:pPr>
            <a:r>
              <a:rPr lang="en-US" sz="4200" b="1" dirty="0">
                <a:solidFill>
                  <a:srgbClr val="002D5A"/>
                </a:solidFill>
                <a:latin typeface="Pretendard" pitchFamily="34" charset="0"/>
                <a:ea typeface="Pretendard" pitchFamily="34" charset="-122"/>
                <a:cs typeface="Pretendard" pitchFamily="34" charset="-120"/>
              </a:rPr>
              <a:t> — 슬라이드 골격과 피칭</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순서대로 · 막히면 손을 듭니다</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228B5E"/>
                </a:solidFill>
                <a:latin typeface="Pretendard" pitchFamily="34" charset="0"/>
                <a:ea typeface="Pretendard" pitchFamily="34" charset="-122"/>
                <a:cs typeface="Pretendard" pitchFamily="34" charset="-120"/>
              </a:rPr>
              <a:t>실습 2</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4480560"/>
          </a:xfrm>
          <a:prstGeom prst="roundRect">
            <a:avLst>
              <a:gd name="adj" fmla="val 2857"/>
            </a:avLst>
          </a:prstGeom>
          <a:solidFill>
            <a:srgbClr val="FFF3E8"/>
          </a:solidFill>
          <a:ln w="19050">
            <a:solidFill>
              <a:srgbClr val="E8640A"/>
            </a:solidFill>
            <a:prstDash val="dash"/>
          </a:ln>
        </p:spPr>
      </p:sp>
      <p:sp>
        <p:nvSpPr>
          <p:cNvPr id="8" name="Shape 6"/>
          <p:cNvSpPr/>
          <p:nvPr/>
        </p:nvSpPr>
        <p:spPr>
          <a:xfrm>
            <a:off x="822960" y="2066544"/>
            <a:ext cx="1097280" cy="402336"/>
          </a:xfrm>
          <a:prstGeom prst="roundRect">
            <a:avLst>
              <a:gd name="adj" fmla="val 50000"/>
            </a:avLst>
          </a:prstGeom>
          <a:solidFill>
            <a:srgbClr val="E8640A"/>
          </a:solidFill>
          <a:ln/>
        </p:spPr>
      </p:sp>
      <p:sp>
        <p:nvSpPr>
          <p:cNvPr id="9" name="Text 7"/>
          <p:cNvSpPr/>
          <p:nvPr/>
        </p:nvSpPr>
        <p:spPr>
          <a:xfrm>
            <a:off x="822960" y="2066544"/>
            <a:ext cx="1097280" cy="402336"/>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실습</a:t>
            </a:r>
            <a:endParaRPr lang="en-US" sz="1800" dirty="0"/>
          </a:p>
        </p:txBody>
      </p:sp>
      <p:sp>
        <p:nvSpPr>
          <p:cNvPr id="10" name="Shape 8"/>
          <p:cNvSpPr/>
          <p:nvPr/>
        </p:nvSpPr>
        <p:spPr>
          <a:xfrm>
            <a:off x="877824" y="2779776"/>
            <a:ext cx="457200" cy="457200"/>
          </a:xfrm>
          <a:prstGeom prst="ellipse">
            <a:avLst/>
          </a:prstGeom>
          <a:solidFill>
            <a:srgbClr val="E8640A"/>
          </a:solidFill>
          <a:ln/>
        </p:spPr>
      </p:sp>
      <p:sp>
        <p:nvSpPr>
          <p:cNvPr id="11" name="Text 9"/>
          <p:cNvSpPr/>
          <p:nvPr/>
        </p:nvSpPr>
        <p:spPr>
          <a:xfrm>
            <a:off x="877824" y="2779776"/>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1</a:t>
            </a:r>
            <a:endParaRPr lang="en-US" sz="2200" dirty="0"/>
          </a:p>
        </p:txBody>
      </p:sp>
      <p:sp>
        <p:nvSpPr>
          <p:cNvPr id="12" name="Text 10"/>
          <p:cNvSpPr/>
          <p:nvPr/>
        </p:nvSpPr>
        <p:spPr>
          <a:xfrm>
            <a:off x="1481328" y="2706624"/>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사업계획서 초안을 붙여 10장 골격을 시킴</a:t>
            </a:r>
            <a:endParaRPr lang="en-US" sz="1800" dirty="0"/>
          </a:p>
        </p:txBody>
      </p:sp>
      <p:sp>
        <p:nvSpPr>
          <p:cNvPr id="13" name="Shape 11"/>
          <p:cNvSpPr/>
          <p:nvPr/>
        </p:nvSpPr>
        <p:spPr>
          <a:xfrm>
            <a:off x="877824" y="3566160"/>
            <a:ext cx="457200" cy="457200"/>
          </a:xfrm>
          <a:prstGeom prst="ellipse">
            <a:avLst/>
          </a:prstGeom>
          <a:solidFill>
            <a:srgbClr val="E8640A"/>
          </a:solidFill>
          <a:ln/>
        </p:spPr>
      </p:sp>
      <p:sp>
        <p:nvSpPr>
          <p:cNvPr id="14" name="Text 12"/>
          <p:cNvSpPr/>
          <p:nvPr/>
        </p:nvSpPr>
        <p:spPr>
          <a:xfrm>
            <a:off x="877824" y="3566160"/>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2</a:t>
            </a:r>
            <a:endParaRPr lang="en-US" sz="2200" dirty="0"/>
          </a:p>
        </p:txBody>
      </p:sp>
      <p:sp>
        <p:nvSpPr>
          <p:cNvPr id="15" name="Text 13"/>
          <p:cNvSpPr/>
          <p:nvPr/>
        </p:nvSpPr>
        <p:spPr>
          <a:xfrm>
            <a:off x="1481328" y="3493008"/>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장마다 제목 한 줄 + 근거 하나로 줄임</a:t>
            </a:r>
            <a:endParaRPr lang="en-US" sz="1800" dirty="0"/>
          </a:p>
        </p:txBody>
      </p:sp>
      <p:sp>
        <p:nvSpPr>
          <p:cNvPr id="16" name="Shape 14"/>
          <p:cNvSpPr/>
          <p:nvPr/>
        </p:nvSpPr>
        <p:spPr>
          <a:xfrm>
            <a:off x="877824" y="4352544"/>
            <a:ext cx="457200" cy="457200"/>
          </a:xfrm>
          <a:prstGeom prst="ellipse">
            <a:avLst/>
          </a:prstGeom>
          <a:solidFill>
            <a:srgbClr val="E8640A"/>
          </a:solidFill>
          <a:ln/>
        </p:spPr>
      </p:sp>
      <p:sp>
        <p:nvSpPr>
          <p:cNvPr id="17" name="Text 15"/>
          <p:cNvSpPr/>
          <p:nvPr/>
        </p:nvSpPr>
        <p:spPr>
          <a:xfrm>
            <a:off x="877824" y="4352544"/>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3</a:t>
            </a:r>
            <a:endParaRPr lang="en-US" sz="2200" dirty="0"/>
          </a:p>
        </p:txBody>
      </p:sp>
      <p:sp>
        <p:nvSpPr>
          <p:cNvPr id="18" name="Text 16"/>
          <p:cNvSpPr/>
          <p:nvPr/>
        </p:nvSpPr>
        <p:spPr>
          <a:xfrm>
            <a:off x="1481328" y="4279392"/>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1분 대본을 시키고 소리 내어 읽어 시간을 잼</a:t>
            </a:r>
            <a:endParaRPr lang="en-US" sz="1800" dirty="0"/>
          </a:p>
        </p:txBody>
      </p:sp>
      <p:sp>
        <p:nvSpPr>
          <p:cNvPr id="19" name="Shape 17"/>
          <p:cNvSpPr/>
          <p:nvPr/>
        </p:nvSpPr>
        <p:spPr>
          <a:xfrm>
            <a:off x="877824" y="5138928"/>
            <a:ext cx="457200" cy="457200"/>
          </a:xfrm>
          <a:prstGeom prst="ellipse">
            <a:avLst/>
          </a:prstGeom>
          <a:solidFill>
            <a:srgbClr val="E8640A"/>
          </a:solidFill>
          <a:ln/>
        </p:spPr>
      </p:sp>
      <p:sp>
        <p:nvSpPr>
          <p:cNvPr id="20" name="Text 18"/>
          <p:cNvSpPr/>
          <p:nvPr/>
        </p:nvSpPr>
        <p:spPr>
          <a:xfrm>
            <a:off x="877824" y="5138928"/>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4</a:t>
            </a:r>
            <a:endParaRPr lang="en-US" sz="2200" dirty="0"/>
          </a:p>
        </p:txBody>
      </p:sp>
      <p:sp>
        <p:nvSpPr>
          <p:cNvPr id="21" name="Text 19"/>
          <p:cNvSpPr/>
          <p:nvPr/>
        </p:nvSpPr>
        <p:spPr>
          <a:xfrm>
            <a:off x="1481328" y="5065776"/>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숫자와 이름은 초안과 같은지 확인</a:t>
            </a:r>
            <a:endParaRPr lang="en-US" sz="1800" dirty="0"/>
          </a:p>
        </p:txBody>
      </p:sp>
      <p:sp>
        <p:nvSpPr>
          <p:cNvPr id="22" name="Text 20"/>
          <p:cNvSpPr/>
          <p:nvPr/>
        </p:nvSpPr>
        <p:spPr>
          <a:xfrm>
            <a:off x="822960" y="5705856"/>
            <a:ext cx="10543032" cy="402336"/>
          </a:xfrm>
          <a:prstGeom prst="rect">
            <a:avLst/>
          </a:prstGeom>
          <a:noFill/>
          <a:ln/>
        </p:spPr>
        <p:txBody>
          <a:bodyPr wrap="square" lIns="0" tIns="0" rIns="0" bIns="0" rtlCol="0" anchor="ctr"/>
          <a:lstStyle/>
          <a:p>
            <a:pPr indent="0" marL="0">
              <a:buNone/>
            </a:pPr>
            <a:r>
              <a:rPr lang="en-US" sz="1800" b="1" dirty="0">
                <a:solidFill>
                  <a:srgbClr val="002D5A"/>
                </a:solidFill>
                <a:latin typeface="Pretendard" pitchFamily="34" charset="0"/>
                <a:ea typeface="Pretendard" pitchFamily="34" charset="-122"/>
                <a:cs typeface="Pretendard" pitchFamily="34" charset="-120"/>
              </a:rPr>
              <a:t>가져가는 자산: </a:t>
            </a:r>
            <a:pPr indent="0" marL="0">
              <a:buNone/>
            </a:pPr>
            <a:r>
              <a:rPr lang="en-US" sz="1800" dirty="0">
                <a:solidFill>
                  <a:srgbClr val="1A1A1A"/>
                </a:solidFill>
                <a:latin typeface="Pretendard" pitchFamily="34" charset="0"/>
                <a:ea typeface="Pretendard" pitchFamily="34" charset="-122"/>
                <a:cs typeface="Pretendard" pitchFamily="34" charset="-120"/>
              </a:rPr>
              <a:t>발표 슬라이드 10장 골격 · 1분 피칭 대본</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02D5A"/>
          </a:solidFill>
          <a:ln/>
        </p:spPr>
      </p:sp>
      <p:sp>
        <p:nvSpPr>
          <p:cNvPr id="3" name="Shape 1"/>
          <p:cNvSpPr/>
          <p:nvPr/>
        </p:nvSpPr>
        <p:spPr>
          <a:xfrm>
            <a:off x="0" y="0"/>
            <a:ext cx="12188952" cy="146304"/>
          </a:xfrm>
          <a:prstGeom prst="rect">
            <a:avLst/>
          </a:prstGeom>
          <a:solidFill>
            <a:srgbClr val="BF9343"/>
          </a:solidFill>
          <a:ln/>
        </p:spPr>
      </p:sp>
      <p:sp>
        <p:nvSpPr>
          <p:cNvPr id="4" name="Shape 2"/>
          <p:cNvSpPr/>
          <p:nvPr/>
        </p:nvSpPr>
        <p:spPr>
          <a:xfrm>
            <a:off x="8549640" y="1783080"/>
            <a:ext cx="3200400" cy="3200400"/>
          </a:xfrm>
          <a:prstGeom prst="ellipse">
            <a:avLst/>
          </a:prstGeom>
          <a:solidFill>
            <a:srgbClr val="0A3D72"/>
          </a:solidFill>
          <a:ln/>
        </p:spPr>
      </p:sp>
      <p:sp>
        <p:nvSpPr>
          <p:cNvPr id="5" name="Shape 3"/>
          <p:cNvSpPr/>
          <p:nvPr/>
        </p:nvSpPr>
        <p:spPr>
          <a:xfrm>
            <a:off x="9287561" y="2521001"/>
            <a:ext cx="1724558" cy="1724558"/>
          </a:xfrm>
          <a:prstGeom prst="ellipse">
            <a:avLst/>
          </a:prstGeom>
          <a:solidFill>
            <a:srgbClr val="FFFFFF"/>
          </a:solidFill>
          <a:ln/>
        </p:spPr>
      </p:sp>
      <p:sp>
        <p:nvSpPr>
          <p:cNvPr id="6" name="Shape 4"/>
          <p:cNvSpPr/>
          <p:nvPr/>
        </p:nvSpPr>
        <p:spPr>
          <a:xfrm rot="2700000">
            <a:off x="9699955" y="3420770"/>
            <a:ext cx="487375" cy="206197"/>
          </a:xfrm>
          <a:prstGeom prst="rect">
            <a:avLst/>
          </a:prstGeom>
          <a:solidFill>
            <a:srgbClr val="002D5A"/>
          </a:solidFill>
          <a:ln/>
        </p:spPr>
      </p:sp>
      <p:sp>
        <p:nvSpPr>
          <p:cNvPr id="7" name="Shape 5"/>
          <p:cNvSpPr/>
          <p:nvPr/>
        </p:nvSpPr>
        <p:spPr>
          <a:xfrm rot="-2700000">
            <a:off x="10037369" y="3195828"/>
            <a:ext cx="824789" cy="206197"/>
          </a:xfrm>
          <a:prstGeom prst="rect">
            <a:avLst/>
          </a:prstGeom>
          <a:solidFill>
            <a:srgbClr val="002D5A"/>
          </a:solidFill>
          <a:ln/>
        </p:spPr>
      </p:sp>
      <p:sp>
        <p:nvSpPr>
          <p:cNvPr id="8" name="Text 6"/>
          <p:cNvSpPr/>
          <p:nvPr/>
        </p:nvSpPr>
        <p:spPr>
          <a:xfrm>
            <a:off x="914400" y="1554480"/>
            <a:ext cx="6949440" cy="365760"/>
          </a:xfrm>
          <a:prstGeom prst="rect">
            <a:avLst/>
          </a:prstGeom>
          <a:noFill/>
          <a:ln/>
        </p:spPr>
        <p:txBody>
          <a:bodyPr wrap="square" lIns="0" tIns="0" rIns="0" bIns="0" rtlCol="0" anchor="ctr"/>
          <a:lstStyle/>
          <a:p>
            <a:pPr indent="0" marL="0">
              <a:buNone/>
            </a:pPr>
            <a:r>
              <a:rPr lang="en-US" sz="2000" b="1" dirty="0">
                <a:solidFill>
                  <a:srgbClr val="BF9343"/>
                </a:solidFill>
                <a:latin typeface="Pretendard" pitchFamily="34" charset="0"/>
                <a:ea typeface="Pretendard" pitchFamily="34" charset="-122"/>
                <a:cs typeface="Pretendard" pitchFamily="34" charset="-120"/>
              </a:rPr>
              <a:t>3. 창업 사업계획서 작성</a:t>
            </a:r>
            <a:endParaRPr lang="en-US" sz="2000" dirty="0"/>
          </a:p>
        </p:txBody>
      </p:sp>
      <p:sp>
        <p:nvSpPr>
          <p:cNvPr id="9" name="Text 7"/>
          <p:cNvSpPr/>
          <p:nvPr/>
        </p:nvSpPr>
        <p:spPr>
          <a:xfrm>
            <a:off x="914400" y="1993392"/>
            <a:ext cx="7132320" cy="1554480"/>
          </a:xfrm>
          <a:prstGeom prst="rect">
            <a:avLst/>
          </a:prstGeom>
          <a:noFill/>
          <a:ln/>
        </p:spPr>
        <p:txBody>
          <a:bodyPr wrap="square" lIns="0" tIns="0" rIns="0" bIns="0" rtlCol="0" anchor="ctr"/>
          <a:lstStyle/>
          <a:p>
            <a:pPr indent="0" marL="0">
              <a:lnSpc>
                <a:spcPct val="115000"/>
              </a:lnSpc>
              <a:buNone/>
            </a:pPr>
            <a:r>
              <a:rPr lang="en-US" sz="4800" b="1" dirty="0">
                <a:solidFill>
                  <a:srgbClr val="FFFFFF"/>
                </a:solidFill>
                <a:latin typeface="Pretendard" pitchFamily="34" charset="0"/>
                <a:ea typeface="Pretendard" pitchFamily="34" charset="-122"/>
                <a:cs typeface="Pretendard" pitchFamily="34" charset="-120"/>
              </a:rPr>
              <a:t>마. 검증</a:t>
            </a:r>
            <a:endParaRPr lang="en-US" sz="4800" dirty="0"/>
          </a:p>
        </p:txBody>
      </p:sp>
      <p:sp>
        <p:nvSpPr>
          <p:cNvPr id="10" name="Shape 8"/>
          <p:cNvSpPr/>
          <p:nvPr/>
        </p:nvSpPr>
        <p:spPr>
          <a:xfrm>
            <a:off x="914400" y="3703320"/>
            <a:ext cx="1828800" cy="54864"/>
          </a:xfrm>
          <a:prstGeom prst="rect">
            <a:avLst/>
          </a:prstGeom>
          <a:solidFill>
            <a:srgbClr val="BF9343"/>
          </a:solidFill>
          <a:ln/>
        </p:spPr>
      </p:sp>
      <p:sp>
        <p:nvSpPr>
          <p:cNvPr id="11" name="Text 9"/>
          <p:cNvSpPr/>
          <p:nvPr/>
        </p:nvSpPr>
        <p:spPr>
          <a:xfrm>
            <a:off x="914400" y="3931920"/>
            <a:ext cx="6949440" cy="822960"/>
          </a:xfrm>
          <a:prstGeom prst="rect">
            <a:avLst/>
          </a:prstGeom>
          <a:noFill/>
          <a:ln/>
        </p:spPr>
        <p:txBody>
          <a:bodyPr wrap="square" lIns="0" tIns="0" rIns="0" bIns="0" rtlCol="0" anchor="t"/>
          <a:lstStyle/>
          <a:p>
            <a:pPr indent="0" marL="0">
              <a:lnSpc>
                <a:spcPct val="140000"/>
              </a:lnSpc>
              <a:buNone/>
            </a:pPr>
            <a:r>
              <a:rPr lang="en-US" sz="1800" dirty="0">
                <a:solidFill>
                  <a:srgbClr val="DCE6F0"/>
                </a:solidFill>
                <a:latin typeface="Pretendard" pitchFamily="34" charset="0"/>
                <a:ea typeface="Pretendard" pitchFamily="34" charset="-122"/>
                <a:cs typeface="Pretendard" pitchFamily="34" charset="-120"/>
              </a:rPr>
              <a:t>근거 없는 숫자 · 과장 · 표절 · 심사 항목 누락</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9A7532"/>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제출 전 검증</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심사위원이 먼저 보는 것부터 확인함</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9A7532"/>
                </a:solidFill>
                <a:latin typeface="Pretendard" pitchFamily="34" charset="0"/>
                <a:ea typeface="Pretendard" pitchFamily="34" charset="-122"/>
                <a:cs typeface="Pretendard" pitchFamily="34" charset="-120"/>
              </a:rPr>
              <a:t>검증</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5362956" cy="4114800"/>
          </a:xfrm>
          <a:prstGeom prst="roundRect">
            <a:avLst>
              <a:gd name="adj" fmla="val 2667"/>
            </a:avLst>
          </a:prstGeom>
          <a:solidFill>
            <a:srgbClr val="E9F4EE"/>
          </a:solidFill>
          <a:ln w="12700">
            <a:solidFill>
              <a:srgbClr val="228B5E"/>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5344668" cy="621792"/>
          </a:xfrm>
          <a:prstGeom prst="rect">
            <a:avLst/>
          </a:prstGeom>
          <a:solidFill>
            <a:srgbClr val="228B5E"/>
          </a:solidFill>
          <a:ln/>
        </p:spPr>
      </p:sp>
      <p:sp>
        <p:nvSpPr>
          <p:cNvPr id="9" name="Text 7"/>
          <p:cNvSpPr/>
          <p:nvPr/>
        </p:nvSpPr>
        <p:spPr>
          <a:xfrm>
            <a:off x="786384"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숫자 · 사실</a:t>
            </a:r>
            <a:endParaRPr lang="en-US" sz="2200" dirty="0"/>
          </a:p>
        </p:txBody>
      </p:sp>
      <p:sp>
        <p:nvSpPr>
          <p:cNvPr id="10" name="Shape 8"/>
          <p:cNvSpPr/>
          <p:nvPr/>
        </p:nvSpPr>
        <p:spPr>
          <a:xfrm>
            <a:off x="5289804" y="1929384"/>
            <a:ext cx="438912" cy="438912"/>
          </a:xfrm>
          <a:prstGeom prst="ellipse">
            <a:avLst/>
          </a:prstGeom>
          <a:solidFill>
            <a:srgbClr val="FFFFFF"/>
          </a:solidFill>
          <a:ln/>
        </p:spPr>
      </p:sp>
      <p:sp>
        <p:nvSpPr>
          <p:cNvPr id="11" name="Shape 9"/>
          <p:cNvSpPr/>
          <p:nvPr/>
        </p:nvSpPr>
        <p:spPr>
          <a:xfrm>
            <a:off x="5413402" y="2043852"/>
            <a:ext cx="150635" cy="150635"/>
          </a:xfrm>
          <a:prstGeom prst="ellipse">
            <a:avLst/>
          </a:prstGeom>
          <a:solidFill>
            <a:srgbClr val="FFFFFF"/>
          </a:solidFill>
          <a:ln w="13314">
            <a:solidFill>
              <a:srgbClr val="228B5E"/>
            </a:solidFill>
            <a:prstDash val="solid"/>
          </a:ln>
        </p:spPr>
      </p:sp>
      <p:sp>
        <p:nvSpPr>
          <p:cNvPr id="12" name="Shape 10"/>
          <p:cNvSpPr/>
          <p:nvPr/>
        </p:nvSpPr>
        <p:spPr>
          <a:xfrm rot="2700000">
            <a:off x="5532083" y="2185357"/>
            <a:ext cx="77600" cy="27388"/>
          </a:xfrm>
          <a:prstGeom prst="rect">
            <a:avLst/>
          </a:prstGeom>
          <a:solidFill>
            <a:srgbClr val="E8640A"/>
          </a:solidFill>
          <a:ln/>
        </p:spPr>
      </p:sp>
      <p:sp>
        <p:nvSpPr>
          <p:cNvPr id="13" name="Text 11"/>
          <p:cNvSpPr/>
          <p:nvPr/>
        </p:nvSpPr>
        <p:spPr>
          <a:xfrm>
            <a:off x="786384" y="2596896"/>
            <a:ext cx="4887468" cy="3218688"/>
          </a:xfrm>
          <a:prstGeom prst="rect">
            <a:avLst/>
          </a:prstGeom>
          <a:noFill/>
          <a:ln/>
        </p:spPr>
        <p:txBody>
          <a:bodyPr wrap="square" lIns="0" tIns="0" rIns="0" bIns="0" rtlCol="0" anchor="t"/>
          <a:lstStyle/>
          <a:p>
            <a:pPr indent="0" marL="0">
              <a:lnSpc>
                <a:spcPct val="155000"/>
              </a:lnSpc>
              <a:buNone/>
            </a:pPr>
            <a:r>
              <a:rPr lang="en-US" sz="1800" b="1" dirty="0">
                <a:solidFill>
                  <a:srgbClr val="228B5E"/>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모든 숫자에 근거가 있거나 [근거 필요] 표시가 남아 있지 않다</a:t>
            </a:r>
            <a:endParaRPr lang="en-US" sz="1800" dirty="0"/>
          </a:p>
          <a:p>
            <a:pPr indent="0" marL="0">
              <a:lnSpc>
                <a:spcPct val="155000"/>
              </a:lnSpc>
              <a:buNone/>
            </a:pPr>
            <a:r>
              <a:rPr lang="en-US" sz="1800" b="1" dirty="0">
                <a:solidFill>
                  <a:srgbClr val="228B5E"/>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"최고·유일·혁신적" 같은 근거 없는 형용사를 뺐다</a:t>
            </a:r>
            <a:endParaRPr lang="en-US" sz="1800" dirty="0"/>
          </a:p>
          <a:p>
            <a:pPr indent="0" marL="0">
              <a:lnSpc>
                <a:spcPct val="155000"/>
              </a:lnSpc>
              <a:buNone/>
            </a:pPr>
            <a:r>
              <a:rPr lang="en-US" sz="1800" b="1" dirty="0">
                <a:solidFill>
                  <a:srgbClr val="228B5E"/>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다른 사업계획서에서 옮긴 문장이 없고, AI 초안을 내 문장으로 고쳤다</a:t>
            </a:r>
            <a:endParaRPr lang="en-US" sz="1800" dirty="0"/>
          </a:p>
        </p:txBody>
      </p:sp>
      <p:sp>
        <p:nvSpPr>
          <p:cNvPr id="14" name="Shape 12"/>
          <p:cNvSpPr/>
          <p:nvPr/>
        </p:nvSpPr>
        <p:spPr>
          <a:xfrm>
            <a:off x="6277356" y="1828800"/>
            <a:ext cx="5362956" cy="4114800"/>
          </a:xfrm>
          <a:prstGeom prst="roundRect">
            <a:avLst>
              <a:gd name="adj" fmla="val 2667"/>
            </a:avLst>
          </a:prstGeom>
          <a:solidFill>
            <a:srgbClr val="E6EAEF"/>
          </a:solidFill>
          <a:ln w="12700">
            <a:solidFill>
              <a:srgbClr val="002D5A"/>
            </a:solidFill>
            <a:prstDash val="solid"/>
          </a:ln>
          <a:effectLst>
            <a:outerShdw sx="100000" sy="100000" kx="0" ky="0" algn="bl" rotWithShape="0" blurRad="76200" dist="25400" dir="5400000">
              <a:srgbClr val="000000">
                <a:alpha val="8000"/>
              </a:srgbClr>
            </a:outerShdw>
          </a:effectLst>
        </p:spPr>
      </p:sp>
      <p:sp>
        <p:nvSpPr>
          <p:cNvPr id="15" name="Shape 13"/>
          <p:cNvSpPr/>
          <p:nvPr/>
        </p:nvSpPr>
        <p:spPr>
          <a:xfrm>
            <a:off x="6286500" y="1837944"/>
            <a:ext cx="5344668" cy="621792"/>
          </a:xfrm>
          <a:prstGeom prst="rect">
            <a:avLst/>
          </a:prstGeom>
          <a:solidFill>
            <a:srgbClr val="002D5A"/>
          </a:solidFill>
          <a:ln/>
        </p:spPr>
      </p:sp>
      <p:sp>
        <p:nvSpPr>
          <p:cNvPr id="16" name="Text 14"/>
          <p:cNvSpPr/>
          <p:nvPr/>
        </p:nvSpPr>
        <p:spPr>
          <a:xfrm>
            <a:off x="6515100" y="1837944"/>
            <a:ext cx="4466844"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형식 · 규정</a:t>
            </a:r>
            <a:endParaRPr lang="en-US" sz="2200" dirty="0"/>
          </a:p>
        </p:txBody>
      </p:sp>
      <p:sp>
        <p:nvSpPr>
          <p:cNvPr id="17" name="Shape 15"/>
          <p:cNvSpPr/>
          <p:nvPr/>
        </p:nvSpPr>
        <p:spPr>
          <a:xfrm>
            <a:off x="11018520" y="1929384"/>
            <a:ext cx="438912" cy="438912"/>
          </a:xfrm>
          <a:prstGeom prst="ellipse">
            <a:avLst/>
          </a:prstGeom>
          <a:solidFill>
            <a:srgbClr val="FFFFFF"/>
          </a:solidFill>
          <a:ln/>
        </p:spPr>
      </p:sp>
      <p:sp>
        <p:nvSpPr>
          <p:cNvPr id="18" name="Shape 16"/>
          <p:cNvSpPr/>
          <p:nvPr/>
        </p:nvSpPr>
        <p:spPr>
          <a:xfrm>
            <a:off x="11132988" y="2043852"/>
            <a:ext cx="209976" cy="209976"/>
          </a:xfrm>
          <a:prstGeom prst="ellipse">
            <a:avLst/>
          </a:prstGeom>
          <a:solidFill>
            <a:srgbClr val="002D5A"/>
          </a:solidFill>
          <a:ln/>
        </p:spPr>
      </p:sp>
      <p:sp>
        <p:nvSpPr>
          <p:cNvPr id="19" name="Shape 17"/>
          <p:cNvSpPr/>
          <p:nvPr/>
        </p:nvSpPr>
        <p:spPr>
          <a:xfrm rot="2700000">
            <a:off x="11183200" y="2153405"/>
            <a:ext cx="59341" cy="25106"/>
          </a:xfrm>
          <a:prstGeom prst="rect">
            <a:avLst/>
          </a:prstGeom>
          <a:solidFill>
            <a:srgbClr val="FFFFFF"/>
          </a:solidFill>
          <a:ln/>
        </p:spPr>
      </p:sp>
      <p:sp>
        <p:nvSpPr>
          <p:cNvPr id="20" name="Shape 18"/>
          <p:cNvSpPr/>
          <p:nvPr/>
        </p:nvSpPr>
        <p:spPr>
          <a:xfrm rot="-2700000">
            <a:off x="11224282" y="2126017"/>
            <a:ext cx="100423" cy="25106"/>
          </a:xfrm>
          <a:prstGeom prst="rect">
            <a:avLst/>
          </a:prstGeom>
          <a:solidFill>
            <a:srgbClr val="FFFFFF"/>
          </a:solidFill>
          <a:ln/>
        </p:spPr>
      </p:sp>
      <p:sp>
        <p:nvSpPr>
          <p:cNvPr id="21" name="Text 19"/>
          <p:cNvSpPr/>
          <p:nvPr/>
        </p:nvSpPr>
        <p:spPr>
          <a:xfrm>
            <a:off x="6515100" y="2596896"/>
            <a:ext cx="4887468" cy="3218688"/>
          </a:xfrm>
          <a:prstGeom prst="rect">
            <a:avLst/>
          </a:prstGeom>
          <a:noFill/>
          <a:ln/>
        </p:spPr>
        <p:txBody>
          <a:bodyPr wrap="square" lIns="0" tIns="0" rIns="0" bIns="0" rtlCol="0" anchor="t"/>
          <a:lstStyle/>
          <a:p>
            <a:pPr indent="0" marL="0">
              <a:lnSpc>
                <a:spcPct val="155000"/>
              </a:lnSpc>
              <a:buNone/>
            </a:pPr>
            <a:r>
              <a:rPr lang="en-US" sz="1800" b="1" dirty="0">
                <a:solidFill>
                  <a:srgbClr val="002D5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공고의 제출 항목·분량·배점·지원금 허용 항목을 원문과 대조했다</a:t>
            </a:r>
            <a:endParaRPr lang="en-US" sz="1800" dirty="0"/>
          </a:p>
          <a:p>
            <a:pPr indent="0" marL="0">
              <a:lnSpc>
                <a:spcPct val="155000"/>
              </a:lnSpc>
              <a:buNone/>
            </a:pPr>
            <a:r>
              <a:rPr lang="en-US" sz="1800" b="1" dirty="0">
                <a:solidFill>
                  <a:srgbClr val="002D5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첨부의 저작권·초상권이 정리됐고 파일 형식·용량 규정을 확인했다</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02D5A"/>
          </a:solidFill>
          <a:ln/>
        </p:spPr>
      </p:sp>
      <p:sp>
        <p:nvSpPr>
          <p:cNvPr id="3" name="Shape 1"/>
          <p:cNvSpPr/>
          <p:nvPr/>
        </p:nvSpPr>
        <p:spPr>
          <a:xfrm>
            <a:off x="0" y="0"/>
            <a:ext cx="12188952" cy="146304"/>
          </a:xfrm>
          <a:prstGeom prst="rect">
            <a:avLst/>
          </a:prstGeom>
          <a:solidFill>
            <a:srgbClr val="9A7532"/>
          </a:solidFill>
          <a:ln/>
        </p:spPr>
      </p:sp>
      <p:sp>
        <p:nvSpPr>
          <p:cNvPr id="4" name="Shape 2"/>
          <p:cNvSpPr/>
          <p:nvPr/>
        </p:nvSpPr>
        <p:spPr>
          <a:xfrm>
            <a:off x="8549640" y="1783080"/>
            <a:ext cx="3200400" cy="3200400"/>
          </a:xfrm>
          <a:prstGeom prst="ellipse">
            <a:avLst/>
          </a:prstGeom>
          <a:solidFill>
            <a:srgbClr val="0A3D72"/>
          </a:solidFill>
          <a:ln/>
        </p:spPr>
      </p:sp>
      <p:sp>
        <p:nvSpPr>
          <p:cNvPr id="5" name="Shape 3"/>
          <p:cNvSpPr/>
          <p:nvPr/>
        </p:nvSpPr>
        <p:spPr>
          <a:xfrm>
            <a:off x="9437522" y="2371039"/>
            <a:ext cx="1424635" cy="1912010"/>
          </a:xfrm>
          <a:prstGeom prst="roundRect">
            <a:avLst>
              <a:gd name="adj" fmla="val 6418"/>
            </a:avLst>
          </a:prstGeom>
          <a:solidFill>
            <a:srgbClr val="FFFFFF"/>
          </a:solidFill>
          <a:ln/>
        </p:spPr>
      </p:sp>
      <p:sp>
        <p:nvSpPr>
          <p:cNvPr id="6" name="Shape 4"/>
          <p:cNvSpPr/>
          <p:nvPr/>
        </p:nvSpPr>
        <p:spPr>
          <a:xfrm>
            <a:off x="9849917" y="2146097"/>
            <a:ext cx="599846" cy="337414"/>
          </a:xfrm>
          <a:prstGeom prst="roundRect">
            <a:avLst>
              <a:gd name="adj" fmla="val 16260"/>
            </a:avLst>
          </a:prstGeom>
          <a:solidFill>
            <a:srgbClr val="9A7532"/>
          </a:solidFill>
          <a:ln/>
        </p:spPr>
      </p:sp>
      <p:sp>
        <p:nvSpPr>
          <p:cNvPr id="7" name="Shape 5"/>
          <p:cNvSpPr/>
          <p:nvPr/>
        </p:nvSpPr>
        <p:spPr>
          <a:xfrm>
            <a:off x="9699955" y="2858414"/>
            <a:ext cx="749808" cy="93726"/>
          </a:xfrm>
          <a:prstGeom prst="rect">
            <a:avLst/>
          </a:prstGeom>
          <a:solidFill>
            <a:srgbClr val="002D5A"/>
          </a:solidFill>
          <a:ln/>
        </p:spPr>
      </p:sp>
      <p:sp>
        <p:nvSpPr>
          <p:cNvPr id="8" name="Shape 6"/>
          <p:cNvSpPr/>
          <p:nvPr/>
        </p:nvSpPr>
        <p:spPr>
          <a:xfrm>
            <a:off x="10524744" y="2783434"/>
            <a:ext cx="243688" cy="243688"/>
          </a:xfrm>
          <a:prstGeom prst="ellipse">
            <a:avLst/>
          </a:prstGeom>
          <a:solidFill>
            <a:srgbClr val="5B93C6"/>
          </a:solidFill>
          <a:ln/>
        </p:spPr>
      </p:sp>
      <p:sp>
        <p:nvSpPr>
          <p:cNvPr id="9" name="Shape 7"/>
          <p:cNvSpPr/>
          <p:nvPr/>
        </p:nvSpPr>
        <p:spPr>
          <a:xfrm>
            <a:off x="9699955" y="3308299"/>
            <a:ext cx="749808" cy="93726"/>
          </a:xfrm>
          <a:prstGeom prst="rect">
            <a:avLst/>
          </a:prstGeom>
          <a:solidFill>
            <a:srgbClr val="002D5A"/>
          </a:solidFill>
          <a:ln/>
        </p:spPr>
      </p:sp>
      <p:sp>
        <p:nvSpPr>
          <p:cNvPr id="10" name="Shape 8"/>
          <p:cNvSpPr/>
          <p:nvPr/>
        </p:nvSpPr>
        <p:spPr>
          <a:xfrm>
            <a:off x="10524744" y="3233318"/>
            <a:ext cx="243688" cy="243688"/>
          </a:xfrm>
          <a:prstGeom prst="ellipse">
            <a:avLst/>
          </a:prstGeom>
          <a:solidFill>
            <a:srgbClr val="5B93C6"/>
          </a:solidFill>
          <a:ln/>
        </p:spPr>
      </p:sp>
      <p:sp>
        <p:nvSpPr>
          <p:cNvPr id="11" name="Shape 9"/>
          <p:cNvSpPr/>
          <p:nvPr/>
        </p:nvSpPr>
        <p:spPr>
          <a:xfrm>
            <a:off x="9699955" y="3758184"/>
            <a:ext cx="749808" cy="93726"/>
          </a:xfrm>
          <a:prstGeom prst="rect">
            <a:avLst/>
          </a:prstGeom>
          <a:solidFill>
            <a:srgbClr val="002D5A"/>
          </a:solidFill>
          <a:ln/>
        </p:spPr>
      </p:sp>
      <p:sp>
        <p:nvSpPr>
          <p:cNvPr id="12" name="Shape 10"/>
          <p:cNvSpPr/>
          <p:nvPr/>
        </p:nvSpPr>
        <p:spPr>
          <a:xfrm>
            <a:off x="10524744" y="3683203"/>
            <a:ext cx="243688" cy="243688"/>
          </a:xfrm>
          <a:prstGeom prst="ellipse">
            <a:avLst/>
          </a:prstGeom>
          <a:solidFill>
            <a:srgbClr val="9A7532"/>
          </a:solidFill>
          <a:ln/>
        </p:spPr>
      </p:sp>
      <p:sp>
        <p:nvSpPr>
          <p:cNvPr id="13" name="Text 11"/>
          <p:cNvSpPr/>
          <p:nvPr/>
        </p:nvSpPr>
        <p:spPr>
          <a:xfrm>
            <a:off x="914400" y="1554480"/>
            <a:ext cx="6949440" cy="365760"/>
          </a:xfrm>
          <a:prstGeom prst="rect">
            <a:avLst/>
          </a:prstGeom>
          <a:noFill/>
          <a:ln/>
        </p:spPr>
        <p:txBody>
          <a:bodyPr wrap="square" lIns="0" tIns="0" rIns="0" bIns="0" rtlCol="0" anchor="ctr"/>
          <a:lstStyle/>
          <a:p>
            <a:pPr indent="0" marL="0">
              <a:buNone/>
            </a:pPr>
            <a:r>
              <a:rPr lang="en-US" sz="2000" b="1" dirty="0">
                <a:solidFill>
                  <a:srgbClr val="9A7532"/>
                </a:solidFill>
                <a:latin typeface="Pretendard" pitchFamily="34" charset="0"/>
                <a:ea typeface="Pretendard" pitchFamily="34" charset="-122"/>
                <a:cs typeface="Pretendard" pitchFamily="34" charset="-120"/>
              </a:rPr>
              <a:t>3. 창업 사업계획서 작성</a:t>
            </a:r>
            <a:endParaRPr lang="en-US" sz="2000" dirty="0"/>
          </a:p>
        </p:txBody>
      </p:sp>
      <p:sp>
        <p:nvSpPr>
          <p:cNvPr id="14" name="Text 12"/>
          <p:cNvSpPr/>
          <p:nvPr/>
        </p:nvSpPr>
        <p:spPr>
          <a:xfrm>
            <a:off x="914400" y="1993392"/>
            <a:ext cx="7132320" cy="1554480"/>
          </a:xfrm>
          <a:prstGeom prst="rect">
            <a:avLst/>
          </a:prstGeom>
          <a:noFill/>
          <a:ln/>
        </p:spPr>
        <p:txBody>
          <a:bodyPr wrap="square" lIns="0" tIns="0" rIns="0" bIns="0" rtlCol="0" anchor="ctr"/>
          <a:lstStyle/>
          <a:p>
            <a:pPr indent="0" marL="0">
              <a:lnSpc>
                <a:spcPct val="115000"/>
              </a:lnSpc>
              <a:buNone/>
            </a:pPr>
            <a:r>
              <a:rPr lang="en-US" sz="4800" b="1" dirty="0">
                <a:solidFill>
                  <a:srgbClr val="FFFFFF"/>
                </a:solidFill>
                <a:latin typeface="Pretendard" pitchFamily="34" charset="0"/>
                <a:ea typeface="Pretendard" pitchFamily="34" charset="-122"/>
                <a:cs typeface="Pretendard" pitchFamily="34" charset="-120"/>
              </a:rPr>
              <a:t>바. 자산화</a:t>
            </a:r>
            <a:endParaRPr lang="en-US" sz="4800" dirty="0"/>
          </a:p>
        </p:txBody>
      </p:sp>
      <p:sp>
        <p:nvSpPr>
          <p:cNvPr id="15" name="Shape 13"/>
          <p:cNvSpPr/>
          <p:nvPr/>
        </p:nvSpPr>
        <p:spPr>
          <a:xfrm>
            <a:off x="914400" y="3703320"/>
            <a:ext cx="1828800" cy="54864"/>
          </a:xfrm>
          <a:prstGeom prst="rect">
            <a:avLst/>
          </a:prstGeom>
          <a:solidFill>
            <a:srgbClr val="9A7532"/>
          </a:solidFill>
          <a:ln/>
        </p:spPr>
      </p:sp>
      <p:sp>
        <p:nvSpPr>
          <p:cNvPr id="16" name="Text 14"/>
          <p:cNvSpPr/>
          <p:nvPr/>
        </p:nvSpPr>
        <p:spPr>
          <a:xfrm>
            <a:off x="914400" y="3931920"/>
            <a:ext cx="6949440" cy="822960"/>
          </a:xfrm>
          <a:prstGeom prst="rect">
            <a:avLst/>
          </a:prstGeom>
          <a:noFill/>
          <a:ln/>
        </p:spPr>
        <p:txBody>
          <a:bodyPr wrap="square" lIns="0" tIns="0" rIns="0" bIns="0" rtlCol="0" anchor="t"/>
          <a:lstStyle/>
          <a:p>
            <a:pPr indent="0" marL="0">
              <a:lnSpc>
                <a:spcPct val="140000"/>
              </a:lnSpc>
              <a:buNone/>
            </a:pPr>
            <a:r>
              <a:rPr lang="en-US" sz="1800" dirty="0">
                <a:solidFill>
                  <a:srgbClr val="DCE6F0"/>
                </a:solidFill>
                <a:latin typeface="Pretendard" pitchFamily="34" charset="0"/>
                <a:ea typeface="Pretendard" pitchFamily="34" charset="-122"/>
                <a:cs typeface="Pretendard" pitchFamily="34" charset="-120"/>
              </a:rPr>
              <a:t>제출용 DOCX·PPT 내려받기, 발표 준비 과제</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E8640A"/>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마무리</a:t>
            </a:r>
            <a:pPr indent="0" marL="0">
              <a:buNone/>
            </a:pPr>
            <a:r>
              <a:rPr lang="en-US" sz="4200" b="1" dirty="0">
                <a:solidFill>
                  <a:srgbClr val="002D5A"/>
                </a:solidFill>
                <a:latin typeface="Pretendard" pitchFamily="34" charset="0"/>
                <a:ea typeface="Pretendard" pitchFamily="34" charset="-122"/>
                <a:cs typeface="Pretendard" pitchFamily="34" charset="-120"/>
              </a:rPr>
              <a:t> — 오늘 정리할 것</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오늘 다룬 내용을 세 가지로 정리함</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E8640A"/>
                </a:solidFill>
                <a:latin typeface="Pretendard" pitchFamily="34" charset="0"/>
                <a:ea typeface="Pretendard" pitchFamily="34" charset="-122"/>
                <a:cs typeface="Pretendard" pitchFamily="34" charset="-120"/>
              </a:rPr>
              <a:t>자산화</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3453384" cy="3108960"/>
          </a:xfrm>
          <a:prstGeom prst="roundRect">
            <a:avLst>
              <a:gd name="adj" fmla="val 3529"/>
            </a:avLst>
          </a:prstGeom>
          <a:solidFill>
            <a:srgbClr val="FFF3E8"/>
          </a:solidFill>
          <a:ln w="12700">
            <a:solidFill>
              <a:srgbClr val="E8640A"/>
            </a:solidFill>
            <a:prstDash val="solid"/>
          </a:ln>
          <a:effectLst>
            <a:outerShdw sx="100000" sy="100000" kx="0" ky="0" algn="bl" rotWithShape="0" blurRad="76200" dist="25400" dir="5400000">
              <a:srgbClr val="000000">
                <a:alpha val="8000"/>
              </a:srgbClr>
            </a:outerShdw>
          </a:effectLst>
        </p:spPr>
      </p:sp>
      <p:sp>
        <p:nvSpPr>
          <p:cNvPr id="8" name="Shape 6"/>
          <p:cNvSpPr/>
          <p:nvPr/>
        </p:nvSpPr>
        <p:spPr>
          <a:xfrm>
            <a:off x="557784" y="1837944"/>
            <a:ext cx="3435096" cy="621792"/>
          </a:xfrm>
          <a:prstGeom prst="rect">
            <a:avLst/>
          </a:prstGeom>
          <a:solidFill>
            <a:srgbClr val="E8640A"/>
          </a:solidFill>
          <a:ln/>
        </p:spPr>
      </p:sp>
      <p:sp>
        <p:nvSpPr>
          <p:cNvPr id="9" name="Text 7"/>
          <p:cNvSpPr/>
          <p:nvPr/>
        </p:nvSpPr>
        <p:spPr>
          <a:xfrm>
            <a:off x="786384" y="1837944"/>
            <a:ext cx="2557272"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정리 1</a:t>
            </a:r>
            <a:endParaRPr lang="en-US" sz="2200" dirty="0"/>
          </a:p>
        </p:txBody>
      </p:sp>
      <p:sp>
        <p:nvSpPr>
          <p:cNvPr id="10" name="Shape 8"/>
          <p:cNvSpPr/>
          <p:nvPr/>
        </p:nvSpPr>
        <p:spPr>
          <a:xfrm>
            <a:off x="3380232" y="1929384"/>
            <a:ext cx="438912" cy="438912"/>
          </a:xfrm>
          <a:prstGeom prst="ellipse">
            <a:avLst/>
          </a:prstGeom>
          <a:solidFill>
            <a:srgbClr val="FFFFFF"/>
          </a:solidFill>
          <a:ln/>
        </p:spPr>
      </p:sp>
      <p:sp>
        <p:nvSpPr>
          <p:cNvPr id="11" name="Shape 9"/>
          <p:cNvSpPr/>
          <p:nvPr/>
        </p:nvSpPr>
        <p:spPr>
          <a:xfrm>
            <a:off x="3522088" y="2043852"/>
            <a:ext cx="155199" cy="209976"/>
          </a:xfrm>
          <a:prstGeom prst="roundRect">
            <a:avLst>
              <a:gd name="adj" fmla="val 47134"/>
            </a:avLst>
          </a:prstGeom>
          <a:solidFill>
            <a:srgbClr val="E8640A"/>
          </a:solidFill>
          <a:ln/>
        </p:spPr>
      </p:sp>
      <p:sp>
        <p:nvSpPr>
          <p:cNvPr id="12" name="Shape 10"/>
          <p:cNvSpPr/>
          <p:nvPr/>
        </p:nvSpPr>
        <p:spPr>
          <a:xfrm>
            <a:off x="3554041" y="2089499"/>
            <a:ext cx="91294" cy="13694"/>
          </a:xfrm>
          <a:prstGeom prst="rect">
            <a:avLst/>
          </a:prstGeom>
          <a:solidFill>
            <a:srgbClr val="FFFFFF"/>
          </a:solidFill>
          <a:ln/>
        </p:spPr>
      </p:sp>
      <p:sp>
        <p:nvSpPr>
          <p:cNvPr id="13" name="Shape 11"/>
          <p:cNvSpPr/>
          <p:nvPr/>
        </p:nvSpPr>
        <p:spPr>
          <a:xfrm>
            <a:off x="3554041" y="2144275"/>
            <a:ext cx="91294" cy="13694"/>
          </a:xfrm>
          <a:prstGeom prst="rect">
            <a:avLst/>
          </a:prstGeom>
          <a:solidFill>
            <a:srgbClr val="FFFFFF"/>
          </a:solidFill>
          <a:ln/>
        </p:spPr>
      </p:sp>
      <p:sp>
        <p:nvSpPr>
          <p:cNvPr id="14" name="Shape 12"/>
          <p:cNvSpPr/>
          <p:nvPr/>
        </p:nvSpPr>
        <p:spPr>
          <a:xfrm>
            <a:off x="3554041" y="2199052"/>
            <a:ext cx="54776" cy="13694"/>
          </a:xfrm>
          <a:prstGeom prst="rect">
            <a:avLst/>
          </a:prstGeom>
          <a:solidFill>
            <a:srgbClr val="E8640A"/>
          </a:solidFill>
          <a:ln/>
        </p:spPr>
      </p:sp>
      <p:sp>
        <p:nvSpPr>
          <p:cNvPr id="15" name="Text 13"/>
          <p:cNvSpPr/>
          <p:nvPr/>
        </p:nvSpPr>
        <p:spPr>
          <a:xfrm>
            <a:off x="786384" y="2596896"/>
            <a:ext cx="2977896" cy="2212848"/>
          </a:xfrm>
          <a:prstGeom prst="rect">
            <a:avLst/>
          </a:prstGeom>
          <a:noFill/>
          <a:ln/>
        </p:spPr>
        <p:txBody>
          <a:bodyPr wrap="square" lIns="0" tIns="0" rIns="0" bIns="0" rtlCol="0" anchor="t"/>
          <a:lstStyle/>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문제에서 출발한다</a:t>
            </a:r>
            <a:endParaRPr lang="en-US" sz="1800" dirty="0"/>
          </a:p>
          <a:p>
            <a:pPr indent="0" marL="0">
              <a:lnSpc>
                <a:spcPct val="155000"/>
              </a:lnSpc>
              <a:buNone/>
            </a:pPr>
            <a:r>
              <a:rPr lang="en-US" sz="1800" b="1" dirty="0">
                <a:solidFill>
                  <a:srgbClr val="E8640A"/>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심사위원은 내 관심이 아니라 고객의 문제와 그 크기를 먼저 봄</a:t>
            </a:r>
            <a:endParaRPr lang="en-US" sz="1800" dirty="0"/>
          </a:p>
        </p:txBody>
      </p:sp>
      <p:sp>
        <p:nvSpPr>
          <p:cNvPr id="16" name="Shape 14"/>
          <p:cNvSpPr/>
          <p:nvPr/>
        </p:nvSpPr>
        <p:spPr>
          <a:xfrm>
            <a:off x="4367784" y="1828800"/>
            <a:ext cx="3453384" cy="3108960"/>
          </a:xfrm>
          <a:prstGeom prst="roundRect">
            <a:avLst>
              <a:gd name="adj" fmla="val 3529"/>
            </a:avLst>
          </a:prstGeom>
          <a:solidFill>
            <a:srgbClr val="E7F2F3"/>
          </a:solidFill>
          <a:ln w="12700">
            <a:solidFill>
              <a:srgbClr val="017A84"/>
            </a:solidFill>
            <a:prstDash val="solid"/>
          </a:ln>
          <a:effectLst>
            <a:outerShdw sx="100000" sy="100000" kx="0" ky="0" algn="bl" rotWithShape="0" blurRad="76200" dist="25400" dir="5400000">
              <a:srgbClr val="000000">
                <a:alpha val="8000"/>
              </a:srgbClr>
            </a:outerShdw>
          </a:effectLst>
        </p:spPr>
      </p:sp>
      <p:sp>
        <p:nvSpPr>
          <p:cNvPr id="17" name="Shape 15"/>
          <p:cNvSpPr/>
          <p:nvPr/>
        </p:nvSpPr>
        <p:spPr>
          <a:xfrm>
            <a:off x="4376928" y="1837944"/>
            <a:ext cx="3435096" cy="621792"/>
          </a:xfrm>
          <a:prstGeom prst="rect">
            <a:avLst/>
          </a:prstGeom>
          <a:solidFill>
            <a:srgbClr val="017A84"/>
          </a:solidFill>
          <a:ln/>
        </p:spPr>
      </p:sp>
      <p:sp>
        <p:nvSpPr>
          <p:cNvPr id="18" name="Text 16"/>
          <p:cNvSpPr/>
          <p:nvPr/>
        </p:nvSpPr>
        <p:spPr>
          <a:xfrm>
            <a:off x="4605528" y="1837944"/>
            <a:ext cx="2557272"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정리 2</a:t>
            </a:r>
            <a:endParaRPr lang="en-US" sz="2200" dirty="0"/>
          </a:p>
        </p:txBody>
      </p:sp>
      <p:sp>
        <p:nvSpPr>
          <p:cNvPr id="19" name="Shape 17"/>
          <p:cNvSpPr/>
          <p:nvPr/>
        </p:nvSpPr>
        <p:spPr>
          <a:xfrm>
            <a:off x="7199376" y="1929384"/>
            <a:ext cx="438912" cy="438912"/>
          </a:xfrm>
          <a:prstGeom prst="ellipse">
            <a:avLst/>
          </a:prstGeom>
          <a:solidFill>
            <a:srgbClr val="FFFFFF"/>
          </a:solidFill>
          <a:ln/>
        </p:spPr>
      </p:sp>
      <p:sp>
        <p:nvSpPr>
          <p:cNvPr id="20" name="Shape 18"/>
          <p:cNvSpPr/>
          <p:nvPr/>
        </p:nvSpPr>
        <p:spPr>
          <a:xfrm>
            <a:off x="7304715" y="2030158"/>
            <a:ext cx="196281" cy="150635"/>
          </a:xfrm>
          <a:prstGeom prst="roundRect">
            <a:avLst>
              <a:gd name="adj" fmla="val 97125"/>
            </a:avLst>
          </a:prstGeom>
          <a:solidFill>
            <a:srgbClr val="017A84"/>
          </a:solidFill>
          <a:ln/>
        </p:spPr>
      </p:sp>
      <p:sp>
        <p:nvSpPr>
          <p:cNvPr id="21" name="Shape 19"/>
          <p:cNvSpPr/>
          <p:nvPr/>
        </p:nvSpPr>
        <p:spPr>
          <a:xfrm rot="10800000">
            <a:off x="7350362" y="2171663"/>
            <a:ext cx="54776" cy="59341"/>
          </a:xfrm>
          <a:prstGeom prst="triangle">
            <a:avLst/>
          </a:prstGeom>
          <a:solidFill>
            <a:srgbClr val="017A84"/>
          </a:solidFill>
          <a:ln/>
        </p:spPr>
      </p:sp>
      <p:sp>
        <p:nvSpPr>
          <p:cNvPr id="22" name="Text 20"/>
          <p:cNvSpPr/>
          <p:nvPr/>
        </p:nvSpPr>
        <p:spPr>
          <a:xfrm>
            <a:off x="7341232" y="2034723"/>
            <a:ext cx="123246" cy="141505"/>
          </a:xfrm>
          <a:prstGeom prst="rect">
            <a:avLst/>
          </a:prstGeom>
          <a:noFill/>
          <a:ln/>
        </p:spPr>
        <p:txBody>
          <a:bodyPr wrap="square" lIns="0" tIns="0" rIns="0" bIns="0" rtlCol="0" anchor="ctr"/>
          <a:lstStyle/>
          <a:p>
            <a:pPr algn="ctr" indent="0" marL="0">
              <a:buNone/>
            </a:pPr>
            <a:r>
              <a:rPr lang="en-US" sz="1100" b="1" dirty="0">
                <a:solidFill>
                  <a:srgbClr val="FFFFFF"/>
                </a:solidFill>
                <a:latin typeface="Pretendard" pitchFamily="34" charset="0"/>
                <a:ea typeface="Pretendard" pitchFamily="34" charset="-122"/>
                <a:cs typeface="Pretendard" pitchFamily="34" charset="-120"/>
              </a:rPr>
              <a:t>?</a:t>
            </a:r>
            <a:endParaRPr lang="en-US" sz="1100" dirty="0"/>
          </a:p>
        </p:txBody>
      </p:sp>
      <p:sp>
        <p:nvSpPr>
          <p:cNvPr id="23" name="Shape 21"/>
          <p:cNvSpPr/>
          <p:nvPr/>
        </p:nvSpPr>
        <p:spPr>
          <a:xfrm>
            <a:off x="7464479" y="2189922"/>
            <a:ext cx="95858" cy="77600"/>
          </a:xfrm>
          <a:prstGeom prst="roundRect">
            <a:avLst>
              <a:gd name="adj" fmla="val 117835"/>
            </a:avLst>
          </a:prstGeom>
          <a:solidFill>
            <a:srgbClr val="E8640A"/>
          </a:solidFill>
          <a:ln/>
        </p:spPr>
      </p:sp>
      <p:sp>
        <p:nvSpPr>
          <p:cNvPr id="24" name="Text 22"/>
          <p:cNvSpPr/>
          <p:nvPr/>
        </p:nvSpPr>
        <p:spPr>
          <a:xfrm>
            <a:off x="4605528" y="2596896"/>
            <a:ext cx="2977896" cy="2212848"/>
          </a:xfrm>
          <a:prstGeom prst="rect">
            <a:avLst/>
          </a:prstGeom>
          <a:noFill/>
          <a:ln/>
        </p:spPr>
        <p:txBody>
          <a:bodyPr wrap="square" lIns="0" tIns="0" rIns="0" bIns="0" rtlCol="0" anchor="t"/>
          <a:lstStyle/>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숫자로 말한다</a:t>
            </a:r>
            <a:endParaRPr lang="en-US" sz="1800" dirty="0"/>
          </a:p>
          <a:p>
            <a:pPr indent="0" marL="0">
              <a:lnSpc>
                <a:spcPct val="155000"/>
              </a:lnSpc>
              <a:buNone/>
            </a:pPr>
            <a:r>
              <a:rPr lang="en-US" sz="1800" b="1" dirty="0">
                <a:solidFill>
                  <a:srgbClr val="017A84"/>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단가 × 수량처럼 근거 있는 숫자 하나가 형용사 열 개보다 셈</a:t>
            </a:r>
            <a:endParaRPr lang="en-US" sz="1800" dirty="0"/>
          </a:p>
        </p:txBody>
      </p:sp>
      <p:sp>
        <p:nvSpPr>
          <p:cNvPr id="25" name="Shape 23"/>
          <p:cNvSpPr/>
          <p:nvPr/>
        </p:nvSpPr>
        <p:spPr>
          <a:xfrm>
            <a:off x="8186928" y="1828800"/>
            <a:ext cx="3453384" cy="3108960"/>
          </a:xfrm>
          <a:prstGeom prst="roundRect">
            <a:avLst>
              <a:gd name="adj" fmla="val 3529"/>
            </a:avLst>
          </a:prstGeom>
          <a:solidFill>
            <a:srgbClr val="F7EBF3"/>
          </a:solidFill>
          <a:ln w="12700">
            <a:solidFill>
              <a:srgbClr val="B0508C"/>
            </a:solidFill>
            <a:prstDash val="solid"/>
          </a:ln>
          <a:effectLst>
            <a:outerShdw sx="100000" sy="100000" kx="0" ky="0" algn="bl" rotWithShape="0" blurRad="76200" dist="25400" dir="5400000">
              <a:srgbClr val="000000">
                <a:alpha val="8000"/>
              </a:srgbClr>
            </a:outerShdw>
          </a:effectLst>
        </p:spPr>
      </p:sp>
      <p:sp>
        <p:nvSpPr>
          <p:cNvPr id="26" name="Shape 24"/>
          <p:cNvSpPr/>
          <p:nvPr/>
        </p:nvSpPr>
        <p:spPr>
          <a:xfrm>
            <a:off x="8196072" y="1837944"/>
            <a:ext cx="3435096" cy="621792"/>
          </a:xfrm>
          <a:prstGeom prst="rect">
            <a:avLst/>
          </a:prstGeom>
          <a:solidFill>
            <a:srgbClr val="B0508C"/>
          </a:solidFill>
          <a:ln/>
        </p:spPr>
      </p:sp>
      <p:sp>
        <p:nvSpPr>
          <p:cNvPr id="27" name="Text 25"/>
          <p:cNvSpPr/>
          <p:nvPr/>
        </p:nvSpPr>
        <p:spPr>
          <a:xfrm>
            <a:off x="8424672" y="1837944"/>
            <a:ext cx="2557272" cy="621792"/>
          </a:xfrm>
          <a:prstGeom prst="rect">
            <a:avLst/>
          </a:prstGeom>
          <a:noFill/>
          <a:ln/>
        </p:spPr>
        <p:txBody>
          <a:bodyPr wrap="square" lIns="0" tIns="0" rIns="0" bIns="0" rtlCol="0" anchor="ctr"/>
          <a:lstStyle/>
          <a:p>
            <a:pPr indent="0" marL="0">
              <a:buNone/>
            </a:pPr>
            <a:r>
              <a:rPr lang="en-US" sz="2200" b="1" dirty="0">
                <a:solidFill>
                  <a:srgbClr val="FFFFFF"/>
                </a:solidFill>
                <a:latin typeface="Pretendard" pitchFamily="34" charset="0"/>
                <a:ea typeface="Pretendard" pitchFamily="34" charset="-122"/>
                <a:cs typeface="Pretendard" pitchFamily="34" charset="-120"/>
              </a:rPr>
              <a:t>정리 3</a:t>
            </a:r>
            <a:endParaRPr lang="en-US" sz="2200" dirty="0"/>
          </a:p>
        </p:txBody>
      </p:sp>
      <p:sp>
        <p:nvSpPr>
          <p:cNvPr id="28" name="Shape 26"/>
          <p:cNvSpPr/>
          <p:nvPr/>
        </p:nvSpPr>
        <p:spPr>
          <a:xfrm>
            <a:off x="11018520" y="1929384"/>
            <a:ext cx="438912" cy="438912"/>
          </a:xfrm>
          <a:prstGeom prst="ellipse">
            <a:avLst/>
          </a:prstGeom>
          <a:solidFill>
            <a:srgbClr val="FFFFFF"/>
          </a:solidFill>
          <a:ln/>
        </p:spPr>
      </p:sp>
      <p:sp>
        <p:nvSpPr>
          <p:cNvPr id="29" name="Shape 27"/>
          <p:cNvSpPr/>
          <p:nvPr/>
        </p:nvSpPr>
        <p:spPr>
          <a:xfrm>
            <a:off x="11142118" y="2043852"/>
            <a:ext cx="150635" cy="150635"/>
          </a:xfrm>
          <a:prstGeom prst="ellipse">
            <a:avLst/>
          </a:prstGeom>
          <a:solidFill>
            <a:srgbClr val="FFFFFF"/>
          </a:solidFill>
          <a:ln w="13314">
            <a:solidFill>
              <a:srgbClr val="B0508C"/>
            </a:solidFill>
            <a:prstDash val="solid"/>
          </a:ln>
        </p:spPr>
      </p:sp>
      <p:sp>
        <p:nvSpPr>
          <p:cNvPr id="30" name="Shape 28"/>
          <p:cNvSpPr/>
          <p:nvPr/>
        </p:nvSpPr>
        <p:spPr>
          <a:xfrm rot="2700000">
            <a:off x="11260799" y="2185357"/>
            <a:ext cx="77600" cy="27388"/>
          </a:xfrm>
          <a:prstGeom prst="rect">
            <a:avLst/>
          </a:prstGeom>
          <a:solidFill>
            <a:srgbClr val="E8640A"/>
          </a:solidFill>
          <a:ln/>
        </p:spPr>
      </p:sp>
      <p:sp>
        <p:nvSpPr>
          <p:cNvPr id="31" name="Text 29"/>
          <p:cNvSpPr/>
          <p:nvPr/>
        </p:nvSpPr>
        <p:spPr>
          <a:xfrm>
            <a:off x="8424672" y="2596896"/>
            <a:ext cx="2977896" cy="2212848"/>
          </a:xfrm>
          <a:prstGeom prst="rect">
            <a:avLst/>
          </a:prstGeom>
          <a:noFill/>
          <a:ln/>
        </p:spPr>
        <p:txBody>
          <a:bodyPr wrap="square" lIns="0" tIns="0" rIns="0" bIns="0" rtlCol="0" anchor="t"/>
          <a:lstStyle/>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b="1" dirty="0">
                <a:solidFill>
                  <a:srgbClr val="002D5A"/>
                </a:solidFill>
                <a:highlight>
                  <a:srgbClr val="FFE9A8"/>
                </a:highlight>
                <a:latin typeface="Pretendard" pitchFamily="34" charset="0"/>
                <a:ea typeface="Pretendard" pitchFamily="34" charset="-122"/>
                <a:cs typeface="Pretendard" pitchFamily="34" charset="-120"/>
              </a:rPr>
              <a:t>원문 양식이 우선이다</a:t>
            </a:r>
            <a:endParaRPr lang="en-US" sz="1800" dirty="0"/>
          </a:p>
          <a:p>
            <a:pPr indent="0" marL="0">
              <a:lnSpc>
                <a:spcPct val="155000"/>
              </a:lnSpc>
              <a:buNone/>
            </a:pPr>
            <a:r>
              <a:rPr lang="en-US" sz="1800" b="1" dirty="0">
                <a:solidFill>
                  <a:srgbClr val="B0508C"/>
                </a:solidFill>
                <a:latin typeface="Pretendard" pitchFamily="34" charset="0"/>
                <a:ea typeface="Pretendard" pitchFamily="34" charset="-122"/>
                <a:cs typeface="Pretendard" pitchFamily="34" charset="-120"/>
              </a:rPr>
              <a:t>· </a:t>
            </a:r>
            <a:pPr indent="0" marL="0">
              <a:lnSpc>
                <a:spcPct val="155000"/>
              </a:lnSpc>
              <a:buNone/>
            </a:pPr>
            <a:r>
              <a:rPr lang="en-US" sz="1800" dirty="0">
                <a:solidFill>
                  <a:srgbClr val="1A1A1A"/>
                </a:solidFill>
                <a:latin typeface="Pretendard" pitchFamily="34" charset="0"/>
                <a:ea typeface="Pretendard" pitchFamily="34" charset="-122"/>
                <a:cs typeface="Pretendard" pitchFamily="34" charset="-120"/>
              </a:rPr>
              <a:t>공고의 항목 순서 · 분량 · 배점대로 옮기고 AI 사용 규정을 따름</a:t>
            </a:r>
            <a:endParaRPr lang="en-US" sz="1800" dirty="0"/>
          </a:p>
        </p:txBody>
      </p:sp>
      <p:sp>
        <p:nvSpPr>
          <p:cNvPr id="32" name="Shape 30"/>
          <p:cNvSpPr/>
          <p:nvPr/>
        </p:nvSpPr>
        <p:spPr>
          <a:xfrm>
            <a:off x="548640" y="5175504"/>
            <a:ext cx="11091672" cy="914400"/>
          </a:xfrm>
          <a:prstGeom prst="roundRect">
            <a:avLst>
              <a:gd name="adj" fmla="val 12000"/>
            </a:avLst>
          </a:prstGeom>
          <a:solidFill>
            <a:srgbClr val="002D5A"/>
          </a:solidFill>
          <a:ln/>
        </p:spPr>
      </p:sp>
      <p:sp>
        <p:nvSpPr>
          <p:cNvPr id="33" name="Text 31"/>
          <p:cNvSpPr/>
          <p:nvPr/>
        </p:nvSpPr>
        <p:spPr>
          <a:xfrm>
            <a:off x="914400" y="5175504"/>
            <a:ext cx="10360152" cy="914400"/>
          </a:xfrm>
          <a:prstGeom prst="rect">
            <a:avLst/>
          </a:prstGeom>
          <a:noFill/>
          <a:ln/>
        </p:spPr>
        <p:txBody>
          <a:bodyPr wrap="square" lIns="0" tIns="0" rIns="0" bIns="0" rtlCol="0" anchor="ctr"/>
          <a:lstStyle/>
          <a:p>
            <a:pPr algn="ctr" indent="0" marL="0">
              <a:buNone/>
            </a:pPr>
            <a:r>
              <a:rPr lang="en-US" sz="2400" dirty="0">
                <a:solidFill>
                  <a:srgbClr val="FFFFFF"/>
                </a:solidFill>
                <a:latin typeface="Pretendard" pitchFamily="34" charset="0"/>
                <a:ea typeface="Pretendard" pitchFamily="34" charset="-122"/>
                <a:cs typeface="Pretendard" pitchFamily="34" charset="-120"/>
              </a:rPr>
              <a:t>사업계획서는 </a:t>
            </a:r>
            <a:pPr algn="ctr" indent="0" marL="0">
              <a:buNone/>
            </a:pPr>
            <a:r>
              <a:rPr lang="en-US" sz="2400" b="1" dirty="0">
                <a:solidFill>
                  <a:srgbClr val="E8640A"/>
                </a:solidFill>
                <a:latin typeface="Pretendard" pitchFamily="34" charset="0"/>
                <a:ea typeface="Pretendard" pitchFamily="34" charset="-122"/>
                <a:cs typeface="Pretendard" pitchFamily="34" charset="-120"/>
              </a:rPr>
              <a:t>고객의 문제</a:t>
            </a:r>
            <a:pPr algn="ctr" indent="0" marL="0">
              <a:buNone/>
            </a:pPr>
            <a:r>
              <a:rPr lang="en-US" sz="2400" dirty="0">
                <a:solidFill>
                  <a:srgbClr val="FFFFFF"/>
                </a:solidFill>
                <a:latin typeface="Pretendard" pitchFamily="34" charset="0"/>
                <a:ea typeface="Pretendard" pitchFamily="34" charset="-122"/>
                <a:cs typeface="Pretendard" pitchFamily="34" charset="-120"/>
              </a:rPr>
              <a:t>에서 시작해 숫자로 끝납니다.</a:t>
            </a:r>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384048"/>
            <a:ext cx="73152" cy="658368"/>
          </a:xfrm>
          <a:prstGeom prst="roundRect">
            <a:avLst>
              <a:gd name="adj" fmla="val 50000"/>
            </a:avLst>
          </a:prstGeom>
          <a:solidFill>
            <a:srgbClr val="E8640A"/>
          </a:solidFill>
          <a:ln/>
        </p:spPr>
      </p:sp>
      <p:sp>
        <p:nvSpPr>
          <p:cNvPr id="3" name="Text 1"/>
          <p:cNvSpPr/>
          <p:nvPr/>
        </p:nvSpPr>
        <p:spPr>
          <a:xfrm>
            <a:off x="768096" y="329184"/>
            <a:ext cx="10872216" cy="786384"/>
          </a:xfrm>
          <a:prstGeom prst="rect">
            <a:avLst/>
          </a:prstGeom>
          <a:noFill/>
          <a:ln/>
        </p:spPr>
        <p:txBody>
          <a:bodyPr wrap="square" lIns="0" tIns="0" rIns="0" bIns="0" rtlCol="0" anchor="ctr"/>
          <a:lstStyle/>
          <a:p>
            <a:pPr indent="0" marL="0">
              <a:buNone/>
            </a:pPr>
            <a:r>
              <a:rPr lang="en-US" sz="4200" b="1" dirty="0">
                <a:solidFill>
                  <a:srgbClr val="E8640A"/>
                </a:solidFill>
                <a:latin typeface="Pretendard" pitchFamily="34" charset="0"/>
                <a:ea typeface="Pretendard" pitchFamily="34" charset="-122"/>
                <a:cs typeface="Pretendard" pitchFamily="34" charset="-120"/>
              </a:rPr>
              <a:t>실습 과제</a:t>
            </a:r>
            <a:pPr indent="0" marL="0">
              <a:buNone/>
            </a:pPr>
            <a:r>
              <a:rPr lang="en-US" sz="4200" b="1" dirty="0">
                <a:solidFill>
                  <a:srgbClr val="002D5A"/>
                </a:solidFill>
                <a:latin typeface="Pretendard" pitchFamily="34" charset="0"/>
                <a:ea typeface="Pretendard" pitchFamily="34" charset="-122"/>
                <a:cs typeface="Pretendard" pitchFamily="34" charset="-120"/>
              </a:rPr>
              <a:t> — 발표 준비</a:t>
            </a:r>
            <a:endParaRPr lang="en-US" sz="4200" dirty="0"/>
          </a:p>
        </p:txBody>
      </p:sp>
      <p:sp>
        <p:nvSpPr>
          <p:cNvPr id="4" name="Text 2"/>
          <p:cNvSpPr/>
          <p:nvPr/>
        </p:nvSpPr>
        <p:spPr>
          <a:xfrm>
            <a:off x="768096" y="1170432"/>
            <a:ext cx="10872216" cy="512064"/>
          </a:xfrm>
          <a:prstGeom prst="rect">
            <a:avLst/>
          </a:prstGeom>
          <a:noFill/>
          <a:ln/>
        </p:spPr>
        <p:txBody>
          <a:bodyPr wrap="square" lIns="0" tIns="0" rIns="0" bIns="0" rtlCol="0" anchor="ctr"/>
          <a:lstStyle/>
          <a:p>
            <a:pPr indent="0" marL="0">
              <a:lnSpc>
                <a:spcPct val="130000"/>
              </a:lnSpc>
              <a:buNone/>
            </a:pPr>
            <a:r>
              <a:rPr lang="en-US" sz="2200" dirty="0">
                <a:solidFill>
                  <a:srgbClr val="333333"/>
                </a:solidFill>
                <a:latin typeface="Pretendard" pitchFamily="34" charset="0"/>
                <a:ea typeface="Pretendard" pitchFamily="34" charset="-122"/>
                <a:cs typeface="Pretendard" pitchFamily="34" charset="-120"/>
              </a:rPr>
              <a:t>순서대로 · 막히면 손을 듭니다</a:t>
            </a:r>
            <a:endParaRPr lang="en-US" sz="2200" dirty="0"/>
          </a:p>
        </p:txBody>
      </p:sp>
      <p:sp>
        <p:nvSpPr>
          <p:cNvPr id="5" name="Text 3"/>
          <p:cNvSpPr/>
          <p:nvPr/>
        </p:nvSpPr>
        <p:spPr>
          <a:xfrm>
            <a:off x="7799832" y="219456"/>
            <a:ext cx="3840480" cy="256032"/>
          </a:xfrm>
          <a:prstGeom prst="rect">
            <a:avLst/>
          </a:prstGeom>
          <a:noFill/>
          <a:ln/>
        </p:spPr>
        <p:txBody>
          <a:bodyPr wrap="square" lIns="0" tIns="0" rIns="0" bIns="0" rtlCol="0" anchor="ctr"/>
          <a:lstStyle/>
          <a:p>
            <a:pPr algn="r" indent="0" marL="0">
              <a:buNone/>
            </a:pPr>
            <a:r>
              <a:rPr lang="en-US" sz="1800" dirty="0">
                <a:solidFill>
                  <a:srgbClr val="E8640A"/>
                </a:solidFill>
                <a:latin typeface="Pretendard" pitchFamily="34" charset="0"/>
                <a:ea typeface="Pretendard" pitchFamily="34" charset="-122"/>
                <a:cs typeface="Pretendard" pitchFamily="34" charset="-120"/>
              </a:rPr>
              <a:t>자산화</a:t>
            </a:r>
            <a:endParaRPr lang="en-US" sz="1800" dirty="0"/>
          </a:p>
        </p:txBody>
      </p:sp>
      <p:sp>
        <p:nvSpPr>
          <p:cNvPr id="6" name="Text 4"/>
          <p:cNvSpPr/>
          <p:nvPr/>
        </p:nvSpPr>
        <p:spPr>
          <a:xfrm>
            <a:off x="548640" y="6547104"/>
            <a:ext cx="7315200" cy="219456"/>
          </a:xfrm>
          <a:prstGeom prst="rect">
            <a:avLst/>
          </a:prstGeom>
          <a:noFill/>
          <a:ln/>
        </p:spPr>
        <p:txBody>
          <a:bodyPr wrap="square" lIns="0" tIns="0" rIns="0" bIns="0" rtlCol="0" anchor="ctr"/>
          <a:lstStyle/>
          <a:p>
            <a:pPr indent="0" marL="0">
              <a:buNone/>
            </a:pPr>
            <a:r>
              <a:rPr lang="en-US" sz="1200" b="1" dirty="0">
                <a:solidFill>
                  <a:srgbClr val="1B4A79"/>
                </a:solidFill>
                <a:latin typeface="Pretendard" pitchFamily="34" charset="0"/>
                <a:ea typeface="Pretendard" pitchFamily="34" charset="-122"/>
                <a:cs typeface="Pretendard" pitchFamily="34" charset="-120"/>
              </a:rPr>
              <a:t>Social &amp; Biz</a:t>
            </a:r>
            <a:pPr indent="0" marL="0">
              <a:buNone/>
            </a:pPr>
            <a:r>
              <a:rPr lang="en-US" sz="1100" dirty="0">
                <a:solidFill>
                  <a:srgbClr val="8A94A0"/>
                </a:solidFill>
                <a:latin typeface="Pretendard" pitchFamily="34" charset="0"/>
                <a:ea typeface="Pretendard" pitchFamily="34" charset="-122"/>
                <a:cs typeface="Pretendard" pitchFamily="34" charset="-120"/>
              </a:rPr>
              <a:t>  |  윤성임 박사  |  aceyun88@gmail.com</a:t>
            </a:r>
            <a:endParaRPr lang="en-US" sz="1200" dirty="0"/>
          </a:p>
        </p:txBody>
      </p:sp>
      <p:sp>
        <p:nvSpPr>
          <p:cNvPr id="7" name="Shape 5"/>
          <p:cNvSpPr/>
          <p:nvPr/>
        </p:nvSpPr>
        <p:spPr>
          <a:xfrm>
            <a:off x="548640" y="1828800"/>
            <a:ext cx="11091672" cy="4480560"/>
          </a:xfrm>
          <a:prstGeom prst="roundRect">
            <a:avLst>
              <a:gd name="adj" fmla="val 2857"/>
            </a:avLst>
          </a:prstGeom>
          <a:solidFill>
            <a:srgbClr val="FFF3E8"/>
          </a:solidFill>
          <a:ln w="19050">
            <a:solidFill>
              <a:srgbClr val="E8640A"/>
            </a:solidFill>
            <a:prstDash val="dash"/>
          </a:ln>
        </p:spPr>
      </p:sp>
      <p:sp>
        <p:nvSpPr>
          <p:cNvPr id="8" name="Shape 6"/>
          <p:cNvSpPr/>
          <p:nvPr/>
        </p:nvSpPr>
        <p:spPr>
          <a:xfrm>
            <a:off x="822960" y="2066544"/>
            <a:ext cx="1097280" cy="402336"/>
          </a:xfrm>
          <a:prstGeom prst="roundRect">
            <a:avLst>
              <a:gd name="adj" fmla="val 50000"/>
            </a:avLst>
          </a:prstGeom>
          <a:solidFill>
            <a:srgbClr val="E8640A"/>
          </a:solidFill>
          <a:ln/>
        </p:spPr>
      </p:sp>
      <p:sp>
        <p:nvSpPr>
          <p:cNvPr id="9" name="Text 7"/>
          <p:cNvSpPr/>
          <p:nvPr/>
        </p:nvSpPr>
        <p:spPr>
          <a:xfrm>
            <a:off x="822960" y="2066544"/>
            <a:ext cx="1097280" cy="402336"/>
          </a:xfrm>
          <a:prstGeom prst="rect">
            <a:avLst/>
          </a:prstGeom>
          <a:noFill/>
          <a:ln/>
        </p:spPr>
        <p:txBody>
          <a:bodyPr wrap="square" lIns="0" tIns="0" rIns="0" bIns="0" rtlCol="0" anchor="ctr"/>
          <a:lstStyle/>
          <a:p>
            <a:pPr algn="ctr" indent="0" marL="0">
              <a:buNone/>
            </a:pPr>
            <a:r>
              <a:rPr lang="en-US" sz="1800" b="1" dirty="0">
                <a:solidFill>
                  <a:srgbClr val="FFFFFF"/>
                </a:solidFill>
                <a:latin typeface="Pretendard" pitchFamily="34" charset="0"/>
                <a:ea typeface="Pretendard" pitchFamily="34" charset="-122"/>
                <a:cs typeface="Pretendard" pitchFamily="34" charset="-120"/>
              </a:rPr>
              <a:t>실습</a:t>
            </a:r>
            <a:endParaRPr lang="en-US" sz="1800" dirty="0"/>
          </a:p>
        </p:txBody>
      </p:sp>
      <p:sp>
        <p:nvSpPr>
          <p:cNvPr id="10" name="Shape 8"/>
          <p:cNvSpPr/>
          <p:nvPr/>
        </p:nvSpPr>
        <p:spPr>
          <a:xfrm>
            <a:off x="877824" y="2779776"/>
            <a:ext cx="457200" cy="457200"/>
          </a:xfrm>
          <a:prstGeom prst="ellipse">
            <a:avLst/>
          </a:prstGeom>
          <a:solidFill>
            <a:srgbClr val="E8640A"/>
          </a:solidFill>
          <a:ln/>
        </p:spPr>
      </p:sp>
      <p:sp>
        <p:nvSpPr>
          <p:cNvPr id="11" name="Text 9"/>
          <p:cNvSpPr/>
          <p:nvPr/>
        </p:nvSpPr>
        <p:spPr>
          <a:xfrm>
            <a:off x="877824" y="2779776"/>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1</a:t>
            </a:r>
            <a:endParaRPr lang="en-US" sz="2200" dirty="0"/>
          </a:p>
        </p:txBody>
      </p:sp>
      <p:sp>
        <p:nvSpPr>
          <p:cNvPr id="12" name="Text 10"/>
          <p:cNvSpPr/>
          <p:nvPr/>
        </p:nvSpPr>
        <p:spPr>
          <a:xfrm>
            <a:off x="1481328" y="2706624"/>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제출용 DOCX · PPT를 내려받아 원문 양식에 옮겨 붙임</a:t>
            </a:r>
            <a:endParaRPr lang="en-US" sz="1800" dirty="0"/>
          </a:p>
        </p:txBody>
      </p:sp>
      <p:sp>
        <p:nvSpPr>
          <p:cNvPr id="13" name="Shape 11"/>
          <p:cNvSpPr/>
          <p:nvPr/>
        </p:nvSpPr>
        <p:spPr>
          <a:xfrm>
            <a:off x="877824" y="3566160"/>
            <a:ext cx="457200" cy="457200"/>
          </a:xfrm>
          <a:prstGeom prst="ellipse">
            <a:avLst/>
          </a:prstGeom>
          <a:solidFill>
            <a:srgbClr val="E8640A"/>
          </a:solidFill>
          <a:ln/>
        </p:spPr>
      </p:sp>
      <p:sp>
        <p:nvSpPr>
          <p:cNvPr id="14" name="Text 12"/>
          <p:cNvSpPr/>
          <p:nvPr/>
        </p:nvSpPr>
        <p:spPr>
          <a:xfrm>
            <a:off x="877824" y="3566160"/>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2</a:t>
            </a:r>
            <a:endParaRPr lang="en-US" sz="2200" dirty="0"/>
          </a:p>
        </p:txBody>
      </p:sp>
      <p:sp>
        <p:nvSpPr>
          <p:cNvPr id="15" name="Text 13"/>
          <p:cNvSpPr/>
          <p:nvPr/>
        </p:nvSpPr>
        <p:spPr>
          <a:xfrm>
            <a:off x="1481328" y="3493008"/>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1분 피칭 대본을 소리 내어 세 번 읽고 시간을 잼</a:t>
            </a:r>
            <a:endParaRPr lang="en-US" sz="1800" dirty="0"/>
          </a:p>
        </p:txBody>
      </p:sp>
      <p:sp>
        <p:nvSpPr>
          <p:cNvPr id="16" name="Shape 14"/>
          <p:cNvSpPr/>
          <p:nvPr/>
        </p:nvSpPr>
        <p:spPr>
          <a:xfrm>
            <a:off x="877824" y="4352544"/>
            <a:ext cx="457200" cy="457200"/>
          </a:xfrm>
          <a:prstGeom prst="ellipse">
            <a:avLst/>
          </a:prstGeom>
          <a:solidFill>
            <a:srgbClr val="E8640A"/>
          </a:solidFill>
          <a:ln/>
        </p:spPr>
      </p:sp>
      <p:sp>
        <p:nvSpPr>
          <p:cNvPr id="17" name="Text 15"/>
          <p:cNvSpPr/>
          <p:nvPr/>
        </p:nvSpPr>
        <p:spPr>
          <a:xfrm>
            <a:off x="877824" y="4352544"/>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3</a:t>
            </a:r>
            <a:endParaRPr lang="en-US" sz="2200" dirty="0"/>
          </a:p>
        </p:txBody>
      </p:sp>
      <p:sp>
        <p:nvSpPr>
          <p:cNvPr id="18" name="Text 16"/>
          <p:cNvSpPr/>
          <p:nvPr/>
        </p:nvSpPr>
        <p:spPr>
          <a:xfrm>
            <a:off x="1481328" y="4279392"/>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근거 없는 숫자에 출처를 달거나 지움</a:t>
            </a:r>
            <a:endParaRPr lang="en-US" sz="1800" dirty="0"/>
          </a:p>
        </p:txBody>
      </p:sp>
      <p:sp>
        <p:nvSpPr>
          <p:cNvPr id="19" name="Shape 17"/>
          <p:cNvSpPr/>
          <p:nvPr/>
        </p:nvSpPr>
        <p:spPr>
          <a:xfrm>
            <a:off x="877824" y="5138928"/>
            <a:ext cx="457200" cy="457200"/>
          </a:xfrm>
          <a:prstGeom prst="ellipse">
            <a:avLst/>
          </a:prstGeom>
          <a:solidFill>
            <a:srgbClr val="E8640A"/>
          </a:solidFill>
          <a:ln/>
        </p:spPr>
      </p:sp>
      <p:sp>
        <p:nvSpPr>
          <p:cNvPr id="20" name="Text 18"/>
          <p:cNvSpPr/>
          <p:nvPr/>
        </p:nvSpPr>
        <p:spPr>
          <a:xfrm>
            <a:off x="877824" y="5138928"/>
            <a:ext cx="4572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Pretendard" pitchFamily="34" charset="0"/>
                <a:ea typeface="Pretendard" pitchFamily="34" charset="-122"/>
                <a:cs typeface="Pretendard" pitchFamily="34" charset="-120"/>
              </a:rPr>
              <a:t>4</a:t>
            </a:r>
            <a:endParaRPr lang="en-US" sz="2200" dirty="0"/>
          </a:p>
        </p:txBody>
      </p:sp>
      <p:sp>
        <p:nvSpPr>
          <p:cNvPr id="21" name="Text 19"/>
          <p:cNvSpPr/>
          <p:nvPr/>
        </p:nvSpPr>
        <p:spPr>
          <a:xfrm>
            <a:off x="1481328" y="5065776"/>
            <a:ext cx="9811512" cy="603504"/>
          </a:xfrm>
          <a:prstGeom prst="rect">
            <a:avLst/>
          </a:prstGeom>
          <a:noFill/>
          <a:ln/>
        </p:spPr>
        <p:txBody>
          <a:bodyPr wrap="square" lIns="0" tIns="0" rIns="0" bIns="0" rtlCol="0" anchor="ctr"/>
          <a:lstStyle/>
          <a:p>
            <a:pPr indent="0" marL="0">
              <a:buNone/>
            </a:pPr>
            <a:r>
              <a:rPr lang="en-US" sz="1800" dirty="0">
                <a:solidFill>
                  <a:srgbClr val="1A1A1A"/>
                </a:solidFill>
                <a:latin typeface="Pretendard" pitchFamily="34" charset="0"/>
                <a:ea typeface="Pretendard" pitchFamily="34" charset="-122"/>
                <a:cs typeface="Pretendard" pitchFamily="34" charset="-120"/>
              </a:rPr>
              <a:t>팀원 · 멘토에게 한 번 보여 주고 질문을 받음</a:t>
            </a:r>
            <a:endParaRPr lang="en-US" sz="1800" dirty="0"/>
          </a:p>
        </p:txBody>
      </p:sp>
      <p:sp>
        <p:nvSpPr>
          <p:cNvPr id="22" name="Text 20"/>
          <p:cNvSpPr/>
          <p:nvPr/>
        </p:nvSpPr>
        <p:spPr>
          <a:xfrm>
            <a:off x="822960" y="5705856"/>
            <a:ext cx="10543032" cy="402336"/>
          </a:xfrm>
          <a:prstGeom prst="rect">
            <a:avLst/>
          </a:prstGeom>
          <a:noFill/>
          <a:ln/>
        </p:spPr>
        <p:txBody>
          <a:bodyPr wrap="square" lIns="0" tIns="0" rIns="0" bIns="0" rtlCol="0" anchor="ctr"/>
          <a:lstStyle/>
          <a:p>
            <a:pPr indent="0" marL="0">
              <a:buNone/>
            </a:pPr>
            <a:r>
              <a:rPr lang="en-US" sz="1800" b="1" dirty="0">
                <a:solidFill>
                  <a:srgbClr val="002D5A"/>
                </a:solidFill>
                <a:latin typeface="Pretendard" pitchFamily="34" charset="0"/>
                <a:ea typeface="Pretendard" pitchFamily="34" charset="-122"/>
                <a:cs typeface="Pretendard" pitchFamily="34" charset="-120"/>
              </a:rPr>
              <a:t>가져가는 자산: </a:t>
            </a:r>
            <a:pPr indent="0" marL="0">
              <a:buNone/>
            </a:pPr>
            <a:r>
              <a:rPr lang="en-US" sz="1800" dirty="0">
                <a:solidFill>
                  <a:srgbClr val="1A1A1A"/>
                </a:solidFill>
                <a:latin typeface="Pretendard" pitchFamily="34" charset="0"/>
                <a:ea typeface="Pretendard" pitchFamily="34" charset="-122"/>
                <a:cs typeface="Pretendard" pitchFamily="34" charset="-120"/>
              </a:rPr>
              <a:t>사업계획서 초안 · 발표 슬라이드 10장 골격 · 1분 피칭 대본 · DOCX·PPT 내려받기</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소셜앤비즈</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K-컬처 AI 예술창업 성장트랙 — 3. 창업 사업계획서 작성</dc:title>
  <dc:subject>PptxGenJS Presentation</dc:subject>
  <dc:creator>윤성임</dc:creator>
  <cp:lastModifiedBy>윤성임</cp:lastModifiedBy>
  <cp:revision>1</cp:revision>
  <dcterms:created xsi:type="dcterms:W3CDTF">2026-09-06T12:03:57Z</dcterms:created>
  <dcterms:modified xsi:type="dcterms:W3CDTF">2026-09-06T12:03:57Z</dcterms:modified>
</cp:coreProperties>
</file>